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78" r:id="rId4"/>
    <p:sldId id="291" r:id="rId5"/>
    <p:sldId id="279" r:id="rId6"/>
    <p:sldId id="29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 Kroemer" initials="CK" lastIdx="1" clrIdx="0"/>
  <p:cmAuthor id="2" name="Char Kroemer" initials="CK [2]" lastIdx="1" clrIdx="1"/>
  <p:cmAuthor id="3" name="Michelle Jenks" initials="MJ" lastIdx="2" clrIdx="2">
    <p:extLst>
      <p:ext uri="{19B8F6BF-5375-455C-9EA6-DF929625EA0E}">
        <p15:presenceInfo xmlns:p15="http://schemas.microsoft.com/office/powerpoint/2012/main" userId="65242c0f04ca4e2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6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4" autoAdjust="0"/>
    <p:restoredTop sz="76755" autoAdjust="0"/>
  </p:normalViewPr>
  <p:slideViewPr>
    <p:cSldViewPr snapToGrid="0">
      <p:cViewPr varScale="1">
        <p:scale>
          <a:sx n="85" d="100"/>
          <a:sy n="85" d="100"/>
        </p:scale>
        <p:origin x="15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40928-44F6-4FB9-B81F-169EE82A54D4}" type="datetimeFigureOut">
              <a:rPr lang="en-US" smtClean="0"/>
              <a:t>6/9/2023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55EB5-5D6D-44C5-9538-747F9DF9CC49}" type="slidenum">
              <a:rPr lang="en-US" smtClean="0"/>
              <a:t>‹#›</a:t>
            </a:fld>
            <a:endParaRPr lang="en-US"/>
          </a:p>
        </p:txBody>
      </p:sp>
    </p:spTree>
    <p:extLst>
      <p:ext uri="{BB962C8B-B14F-4D97-AF65-F5344CB8AC3E}">
        <p14:creationId xmlns:p14="http://schemas.microsoft.com/office/powerpoint/2010/main" val="159393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wml.org/posts/sketch/lwml-culture-monologue?month=7&amp;year=202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Kim:  One of the questions that we ask ourselves: What can we do to get more women involved?   </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did you get involved?  Did someone ask you to come to an LWML event?  Did you see an event in the bulletin or newsletter and thought you would like to see what it is all about?  Many of us probably got involved because we were personally asked to attend an LWML event from someone who loves LWML. You can also be that one who invites others to attend. To do this effectively, you need to be prepared to tell about your LWML story. One way is to understand of why you are involved with LWML. So, we have the “What’s Your Why? ” handout. Go ahead and find it on your table.</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(click)</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3055EB5-5D6D-44C5-9538-747F9DF9CC49}" type="slidenum">
              <a:rPr lang="en-US" smtClean="0"/>
              <a:t>1</a:t>
            </a:fld>
            <a:endParaRPr lang="en-US"/>
          </a:p>
        </p:txBody>
      </p:sp>
    </p:spTree>
    <p:extLst>
      <p:ext uri="{BB962C8B-B14F-4D97-AF65-F5344CB8AC3E}">
        <p14:creationId xmlns:p14="http://schemas.microsoft.com/office/powerpoint/2010/main" val="307206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Why am I involved in the Lutheran Women’s Missionary League? </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is the most exciting part of being a Lutheran Woman in Mission?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a couple of minutes to share your answers with those around you.</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(wait 2-3 minutes)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shared, did you hear the enthusiasm in people’s voices on why they are involved or what was the most exciting part?   I encourage you to fill out the rest of the form when you get home and read the information at the end.</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(click)</a:t>
            </a:r>
          </a:p>
          <a:p>
            <a:pPr marL="0" marR="0">
              <a:spcBef>
                <a:spcPts val="0"/>
              </a:spcBef>
              <a:spcAft>
                <a:spcPts val="0"/>
              </a:spcAft>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3055EB5-5D6D-44C5-9538-747F9DF9CC49}" type="slidenum">
              <a:rPr lang="en-US" smtClean="0"/>
              <a:t>2</a:t>
            </a:fld>
            <a:endParaRPr lang="en-US"/>
          </a:p>
        </p:txBody>
      </p:sp>
    </p:spTree>
    <p:extLst>
      <p:ext uri="{BB962C8B-B14F-4D97-AF65-F5344CB8AC3E}">
        <p14:creationId xmlns:p14="http://schemas.microsoft.com/office/powerpoint/2010/main" val="115242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what IS your why? Were your mothers or grandmothers involved in LWML and you grew up watching them? Were you following tradition? Was it just something you were expected to join? Usually when I talk to any of you about LWML, I hear excitement in your voices and I can tell you’re involved because you love it. You speak of wonderful Bible studies, great friendships made, and how amazing were the results of all those little mite donations that were gathered together. But then I also hear you speaking of feeling overwhelmed when soon after you were asked to be an officer or a committee chair. I hear that you felt obligated, but maybe not prepared to do it.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now, the ways of the past won’t always work …  young women don’t always follow traditions of the past, they are so very busy, and they may not know what LWML is really all about. Maybe because someone never told them?  Maybe because they were confused by how we “purple ladies” talk? </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a:p>
            <a:r>
              <a:rPr lang="en-US" dirty="0"/>
              <a:t>(CLICK)</a:t>
            </a:r>
          </a:p>
          <a:p>
            <a:endParaRPr lang="en-US" dirty="0"/>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3055EB5-5D6D-44C5-9538-747F9DF9CC49}" type="slidenum">
              <a:rPr lang="en-US" smtClean="0"/>
              <a:t>3</a:t>
            </a:fld>
            <a:endParaRPr lang="en-US"/>
          </a:p>
        </p:txBody>
      </p:sp>
    </p:spTree>
    <p:extLst>
      <p:ext uri="{BB962C8B-B14F-4D97-AF65-F5344CB8AC3E}">
        <p14:creationId xmlns:p14="http://schemas.microsoft.com/office/powerpoint/2010/main" val="107835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Kim:  Have you thought about how you invite someone to an LWML event?  Listen to someone’s experience when invited to an LWML event.</a:t>
            </a:r>
          </a:p>
          <a:p>
            <a:pPr marL="0" marR="0">
              <a:spcBef>
                <a:spcPts val="0"/>
              </a:spcBef>
              <a:spcAft>
                <a:spcPts val="0"/>
              </a:spcAft>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Mary:  Read </a:t>
            </a:r>
            <a:r>
              <a:rPr lang="en-US" sz="18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3"/>
              </a:rPr>
              <a:t>LWML Culture Monologue</a:t>
            </a: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dirty="0">
              <a:effectLst/>
              <a:latin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Kim:  So, what do you think? Have you thought about HOW you invite someone to an LWML event? </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3055EB5-5D6D-44C5-9538-747F9DF9CC49}" type="slidenum">
              <a:rPr lang="en-US" smtClean="0"/>
              <a:t>4</a:t>
            </a:fld>
            <a:endParaRPr lang="en-US"/>
          </a:p>
        </p:txBody>
      </p:sp>
    </p:spTree>
    <p:extLst>
      <p:ext uri="{BB962C8B-B14F-4D97-AF65-F5344CB8AC3E}">
        <p14:creationId xmlns:p14="http://schemas.microsoft.com/office/powerpoint/2010/main" val="50971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Mary:  At your tables, you will have a few minutes to discuss what you heard with these questions:</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it might feel familiar to many of us, LWML has its own unique culture and can feel foreign to outsiders. What are some things this woman found confusing in her interaction? Are there other examples of jargon, acronyms, slang, or titles which you can imagine might cause confusion? </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some ways this invitation to an LWML event could have been clearer?  </a:t>
            </a: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 from this session, you have thought about your LWML personal story and how your enthusiasm and your story can assist in inviting others to join the LWML journey. You also learned that you can’t assume everyone knows what LWML is all about. I hope this made you think about how you would invite someone to an LWML event. </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3055EB5-5D6D-44C5-9538-747F9DF9CC49}" type="slidenum">
              <a:rPr lang="en-US" smtClean="0"/>
              <a:t>5</a:t>
            </a:fld>
            <a:endParaRPr lang="en-US"/>
          </a:p>
        </p:txBody>
      </p:sp>
    </p:spTree>
    <p:extLst>
      <p:ext uri="{BB962C8B-B14F-4D97-AF65-F5344CB8AC3E}">
        <p14:creationId xmlns:p14="http://schemas.microsoft.com/office/powerpoint/2010/main" val="101245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CD5DB5-BB48-4D18-A92C-10519C9C11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3163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descr="A picture containing night sky&#10;&#10;Description automatically generated">
            <a:extLst>
              <a:ext uri="{FF2B5EF4-FFF2-40B4-BE49-F238E27FC236}">
                <a16:creationId xmlns:a16="http://schemas.microsoft.com/office/drawing/2014/main" id="{76784106-B182-48D9-A6E6-D402FBB69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44487" y="2045374"/>
            <a:ext cx="6857113" cy="2768138"/>
          </a:xfrm>
          <a:prstGeom prst="rect">
            <a:avLst/>
          </a:prstGeom>
        </p:spPr>
      </p:pic>
      <p:sp>
        <p:nvSpPr>
          <p:cNvPr id="2" name="Title 1"/>
          <p:cNvSpPr>
            <a:spLocks noGrp="1"/>
          </p:cNvSpPr>
          <p:nvPr>
            <p:ph type="ctrTitle"/>
          </p:nvPr>
        </p:nvSpPr>
        <p:spPr>
          <a:xfrm>
            <a:off x="654628" y="2357848"/>
            <a:ext cx="10411691" cy="1840996"/>
          </a:xfrm>
        </p:spPr>
        <p:txBody>
          <a:bodyPr anchor="b">
            <a:noAutofit/>
          </a:bodyPr>
          <a:lstStyle>
            <a:lvl1pPr algn="ctr">
              <a:defRPr sz="6000" b="1">
                <a:solidFill>
                  <a:schemeClr val="accent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673566" y="4199584"/>
            <a:ext cx="10411691" cy="1096899"/>
          </a:xfrm>
        </p:spPr>
        <p:txBody>
          <a:bodyPr anchor="t">
            <a:normAutofit/>
          </a:bodyPr>
          <a:lstStyle>
            <a:lvl1pPr marL="0" indent="0" algn="ctr">
              <a:buNone/>
              <a:defRPr sz="3600" b="1">
                <a:solidFill>
                  <a:schemeClr val="tx1">
                    <a:lumMod val="50000"/>
                    <a:lumOff val="50000"/>
                  </a:schemeClr>
                </a:solidFill>
                <a:latin typeface="Verdana" panose="020B0604030504040204" pitchFamily="34" charset="0"/>
                <a:ea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name</a:t>
            </a:r>
          </a:p>
        </p:txBody>
      </p:sp>
      <p:pic>
        <p:nvPicPr>
          <p:cNvPr id="38" name="Picture 37" descr="A picture containing night sky&#10;&#10;Description automatically generated">
            <a:extLst>
              <a:ext uri="{FF2B5EF4-FFF2-40B4-BE49-F238E27FC236}">
                <a16:creationId xmlns:a16="http://schemas.microsoft.com/office/drawing/2014/main" id="{B551D9F4-E541-4DF4-9FC0-1A515E69F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127856" y="1830115"/>
            <a:ext cx="6872515" cy="3184737"/>
          </a:xfrm>
          <a:prstGeom prst="rect">
            <a:avLst/>
          </a:prstGeom>
        </p:spPr>
      </p:pic>
      <p:pic>
        <p:nvPicPr>
          <p:cNvPr id="39" name="Picture 38" descr="A picture containing night sky&#10;&#10;Description automatically generated">
            <a:extLst>
              <a:ext uri="{FF2B5EF4-FFF2-40B4-BE49-F238E27FC236}">
                <a16:creationId xmlns:a16="http://schemas.microsoft.com/office/drawing/2014/main" id="{BD7149AB-F77E-443B-98E8-57C7BF914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136147" y="1802146"/>
            <a:ext cx="6872514" cy="3239193"/>
          </a:xfrm>
          <a:prstGeom prst="rect">
            <a:avLst/>
          </a:prstGeom>
        </p:spPr>
      </p:pic>
      <p:pic>
        <p:nvPicPr>
          <p:cNvPr id="40" name="Picture 39" descr="Shape&#10;&#10;Description automatically generated with medium confidence">
            <a:extLst>
              <a:ext uri="{FF2B5EF4-FFF2-40B4-BE49-F238E27FC236}">
                <a16:creationId xmlns:a16="http://schemas.microsoft.com/office/drawing/2014/main" id="{306F7987-BA7C-444A-9B8E-D2106FD4036F}"/>
              </a:ext>
            </a:extLst>
          </p:cNvPr>
          <p:cNvPicPr>
            <a:picLocks noChangeAspect="1"/>
          </p:cNvPicPr>
          <p:nvPr/>
        </p:nvPicPr>
        <p:blipFill rotWithShape="1">
          <a:blip r:embed="rId5">
            <a:extLst>
              <a:ext uri="{28A0092B-C50C-407E-A947-70E740481C1C}">
                <a14:useLocalDpi xmlns:a14="http://schemas.microsoft.com/office/drawing/2010/main" val="0"/>
              </a:ext>
            </a:extLst>
          </a:blip>
          <a:srcRect b="13673"/>
          <a:stretch/>
        </p:blipFill>
        <p:spPr>
          <a:xfrm rot="16200000">
            <a:off x="7357592" y="2014410"/>
            <a:ext cx="6872514" cy="2796307"/>
          </a:xfrm>
          <a:prstGeom prst="rect">
            <a:avLst/>
          </a:prstGeom>
        </p:spPr>
      </p:pic>
      <p:pic>
        <p:nvPicPr>
          <p:cNvPr id="41" name="Picture 40">
            <a:extLst>
              <a:ext uri="{FF2B5EF4-FFF2-40B4-BE49-F238E27FC236}">
                <a16:creationId xmlns:a16="http://schemas.microsoft.com/office/drawing/2014/main" id="{13D7C5A0-6E71-4312-AA92-330B7AEACB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133721" y="1795395"/>
            <a:ext cx="6881691" cy="3243519"/>
          </a:xfrm>
          <a:prstGeom prst="rect">
            <a:avLst/>
          </a:prstGeom>
        </p:spPr>
      </p:pic>
      <p:pic>
        <p:nvPicPr>
          <p:cNvPr id="42" name="Picture 41" descr="A picture containing night sky&#10;&#10;Description automatically generated">
            <a:extLst>
              <a:ext uri="{FF2B5EF4-FFF2-40B4-BE49-F238E27FC236}">
                <a16:creationId xmlns:a16="http://schemas.microsoft.com/office/drawing/2014/main" id="{DD89EBDF-FF83-4690-83F5-E909931F6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136147" y="1802147"/>
            <a:ext cx="6872514" cy="3239193"/>
          </a:xfrm>
          <a:prstGeom prst="rect">
            <a:avLst/>
          </a:prstGeom>
        </p:spPr>
      </p:pic>
      <p:pic>
        <p:nvPicPr>
          <p:cNvPr id="43" name="Picture 42">
            <a:extLst>
              <a:ext uri="{FF2B5EF4-FFF2-40B4-BE49-F238E27FC236}">
                <a16:creationId xmlns:a16="http://schemas.microsoft.com/office/drawing/2014/main" id="{90A4AB72-81A9-4E6B-90E7-7066D316CCF5}"/>
              </a:ext>
            </a:extLst>
          </p:cNvPr>
          <p:cNvPicPr>
            <a:picLocks noChangeAspect="1"/>
          </p:cNvPicPr>
          <p:nvPr/>
        </p:nvPicPr>
        <p:blipFill rotWithShape="1">
          <a:blip r:embed="rId7">
            <a:extLst>
              <a:ext uri="{28A0092B-C50C-407E-A947-70E740481C1C}">
                <a14:useLocalDpi xmlns:a14="http://schemas.microsoft.com/office/drawing/2010/main" val="0"/>
              </a:ext>
            </a:extLst>
          </a:blip>
          <a:srcRect b="12947"/>
          <a:stretch/>
        </p:blipFill>
        <p:spPr>
          <a:xfrm rot="16200000">
            <a:off x="7445250" y="2120422"/>
            <a:ext cx="6881691" cy="2611809"/>
          </a:xfrm>
          <a:prstGeom prst="rect">
            <a:avLst/>
          </a:prstGeom>
        </p:spPr>
      </p:pic>
      <p:pic>
        <p:nvPicPr>
          <p:cNvPr id="44" name="Picture 43" descr="Shape&#10;&#10;Description automatically generated with medium confidence">
            <a:extLst>
              <a:ext uri="{FF2B5EF4-FFF2-40B4-BE49-F238E27FC236}">
                <a16:creationId xmlns:a16="http://schemas.microsoft.com/office/drawing/2014/main" id="{9875DEB4-3B7B-480A-85D2-1A72285CB6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6449758" y="1581201"/>
            <a:ext cx="6890567" cy="3746521"/>
          </a:xfrm>
          <a:prstGeom prst="rect">
            <a:avLst/>
          </a:prstGeom>
        </p:spPr>
      </p:pic>
      <p:pic>
        <p:nvPicPr>
          <p:cNvPr id="16" name="Picture 15" descr="A picture containing object, clock, meter&#10;&#10;Description automatically generated">
            <a:extLst>
              <a:ext uri="{FF2B5EF4-FFF2-40B4-BE49-F238E27FC236}">
                <a16:creationId xmlns:a16="http://schemas.microsoft.com/office/drawing/2014/main" id="{177A069C-D195-4D92-914D-967F54584C2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842942" y="5867444"/>
            <a:ext cx="2506117" cy="872231"/>
          </a:xfrm>
          <a:prstGeom prst="rect">
            <a:avLst/>
          </a:prstGeom>
        </p:spPr>
      </p:pic>
      <p:pic>
        <p:nvPicPr>
          <p:cNvPr id="10" name="Picture 9">
            <a:extLst>
              <a:ext uri="{FF2B5EF4-FFF2-40B4-BE49-F238E27FC236}">
                <a16:creationId xmlns:a16="http://schemas.microsoft.com/office/drawing/2014/main" id="{F0696A38-8CA6-4023-8E0E-BFFAF17D1CE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92772" y="148402"/>
            <a:ext cx="4636017" cy="1840996"/>
          </a:xfrm>
          <a:prstGeom prst="rect">
            <a:avLst/>
          </a:prstGeom>
        </p:spPr>
      </p:pic>
    </p:spTree>
    <p:extLst>
      <p:ext uri="{BB962C8B-B14F-4D97-AF65-F5344CB8AC3E}">
        <p14:creationId xmlns:p14="http://schemas.microsoft.com/office/powerpoint/2010/main" val="135174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3" y="1076871"/>
            <a:ext cx="10309463" cy="3403600"/>
          </a:xfrm>
        </p:spPr>
        <p:txBody>
          <a:bodyPr anchor="ctr">
            <a:normAutofit/>
          </a:bodyPr>
          <a:lstStyle>
            <a:lvl1pPr algn="l">
              <a:defRPr sz="6000" b="1" cap="none"/>
            </a:lvl1pPr>
          </a:lstStyle>
          <a:p>
            <a:r>
              <a:rPr lang="en-US" dirty="0"/>
              <a:t>Click to edit Master title style</a:t>
            </a:r>
          </a:p>
        </p:txBody>
      </p:sp>
      <p:sp>
        <p:nvSpPr>
          <p:cNvPr id="3" name="Text Placeholder 2"/>
          <p:cNvSpPr>
            <a:spLocks noGrp="1"/>
          </p:cNvSpPr>
          <p:nvPr>
            <p:ph type="body" idx="1"/>
          </p:nvPr>
        </p:nvSpPr>
        <p:spPr>
          <a:xfrm>
            <a:off x="677334" y="4470400"/>
            <a:ext cx="10309463" cy="1570962"/>
          </a:xfrm>
        </p:spPr>
        <p:txBody>
          <a:bodyPr anchor="ctr">
            <a:normAutofit/>
          </a:bodyPr>
          <a:lstStyle>
            <a:lvl1pPr marL="0" indent="0" algn="l">
              <a:buNone/>
              <a:defRPr sz="2400" b="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7" name="Picture 6">
            <a:extLst>
              <a:ext uri="{FF2B5EF4-FFF2-40B4-BE49-F238E27FC236}">
                <a16:creationId xmlns:a16="http://schemas.microsoft.com/office/drawing/2014/main" id="{A5AF9671-0D29-E345-28E0-1A1F95E805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143245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4" y="1931988"/>
            <a:ext cx="10104273" cy="2595460"/>
          </a:xfrm>
        </p:spPr>
        <p:txBody>
          <a:bodyPr anchor="b">
            <a:normAutofit/>
          </a:bodyPr>
          <a:lstStyle>
            <a:lvl1pPr algn="l">
              <a:defRPr sz="6000" b="1" cap="none"/>
            </a:lvl1pPr>
          </a:lstStyle>
          <a:p>
            <a:r>
              <a:rPr lang="en-US" dirty="0"/>
              <a:t>Click to edit Master title style</a:t>
            </a:r>
          </a:p>
        </p:txBody>
      </p:sp>
      <p:sp>
        <p:nvSpPr>
          <p:cNvPr id="3" name="Text Placeholder 2"/>
          <p:cNvSpPr>
            <a:spLocks noGrp="1"/>
          </p:cNvSpPr>
          <p:nvPr>
            <p:ph type="body" idx="1"/>
          </p:nvPr>
        </p:nvSpPr>
        <p:spPr>
          <a:xfrm>
            <a:off x="677334" y="4527448"/>
            <a:ext cx="10104273" cy="1513914"/>
          </a:xfrm>
        </p:spPr>
        <p:txBody>
          <a:bodyPr anchor="t">
            <a:normAutofit/>
          </a:bodyPr>
          <a:lstStyle>
            <a:lvl1pPr marL="0" indent="0" algn="l">
              <a:buNone/>
              <a:defRPr sz="2400" b="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6/9/2023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7" name="Picture 6">
            <a:extLst>
              <a:ext uri="{FF2B5EF4-FFF2-40B4-BE49-F238E27FC236}">
                <a16:creationId xmlns:a16="http://schemas.microsoft.com/office/drawing/2014/main" id="{A56F85D4-EED5-B71A-F5B2-F9BA43C484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298159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1334" y="987986"/>
            <a:ext cx="9908460" cy="3022600"/>
          </a:xfrm>
        </p:spPr>
        <p:txBody>
          <a:bodyPr anchor="ctr">
            <a:normAutofit/>
          </a:bodyPr>
          <a:lstStyle>
            <a:lvl1pPr algn="l">
              <a:defRPr sz="6000" b="1" cap="none"/>
            </a:lvl1pPr>
          </a:lstStyle>
          <a:p>
            <a:r>
              <a:rPr lang="en-US" dirty="0"/>
              <a:t>“Click to edit Master title style”</a:t>
            </a:r>
          </a:p>
        </p:txBody>
      </p:sp>
      <p:sp>
        <p:nvSpPr>
          <p:cNvPr id="23" name="Text Placeholder 9"/>
          <p:cNvSpPr>
            <a:spLocks noGrp="1"/>
          </p:cNvSpPr>
          <p:nvPr>
            <p:ph type="body" sz="quarter" idx="13"/>
          </p:nvPr>
        </p:nvSpPr>
        <p:spPr>
          <a:xfrm>
            <a:off x="931332" y="4013200"/>
            <a:ext cx="9908462" cy="514248"/>
          </a:xfrm>
        </p:spPr>
        <p:txBody>
          <a:bodyPr anchor="b">
            <a:noAutofit/>
          </a:bodyPr>
          <a:lstStyle>
            <a:lvl1pPr marL="0" indent="0">
              <a:buFontTx/>
              <a:buNone/>
              <a:defRPr sz="2800" b="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931334" y="4527448"/>
            <a:ext cx="9908461" cy="1513914"/>
          </a:xfrm>
        </p:spPr>
        <p:txBody>
          <a:bodyPr anchor="t">
            <a:normAutofit/>
          </a:bodyPr>
          <a:lstStyle>
            <a:lvl1pPr marL="0" indent="0" algn="l">
              <a:buNone/>
              <a:defRPr sz="2000" b="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pic>
        <p:nvPicPr>
          <p:cNvPr id="8" name="Picture 7">
            <a:extLst>
              <a:ext uri="{FF2B5EF4-FFF2-40B4-BE49-F238E27FC236}">
                <a16:creationId xmlns:a16="http://schemas.microsoft.com/office/drawing/2014/main" id="{E17B0B26-DFC3-A6E4-5103-7F708253F2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647876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7227" y="987357"/>
            <a:ext cx="10037619" cy="3022600"/>
          </a:xfrm>
        </p:spPr>
        <p:txBody>
          <a:bodyPr anchor="ctr">
            <a:normAutofit/>
          </a:bodyPr>
          <a:lstStyle>
            <a:lvl1pPr algn="l">
              <a:defRPr sz="4400" b="1"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10047514" cy="514248"/>
          </a:xfrm>
        </p:spPr>
        <p:txBody>
          <a:bodyPr anchor="b">
            <a:noAutofit/>
          </a:bodyPr>
          <a:lstStyle>
            <a:lvl1pPr marL="0" indent="0">
              <a:buFontTx/>
              <a:buNone/>
              <a:defRPr sz="28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4" y="4527448"/>
            <a:ext cx="10047513" cy="1513914"/>
          </a:xfrm>
        </p:spPr>
        <p:txBody>
          <a:bodyPr anchor="t">
            <a:normAutofit/>
          </a:bodyPr>
          <a:lstStyle>
            <a:lvl1pPr marL="0" indent="0" algn="l">
              <a:buNone/>
              <a:defRPr sz="2000" b="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pic>
        <p:nvPicPr>
          <p:cNvPr id="8" name="Picture 7">
            <a:extLst>
              <a:ext uri="{FF2B5EF4-FFF2-40B4-BE49-F238E27FC236}">
                <a16:creationId xmlns:a16="http://schemas.microsoft.com/office/drawing/2014/main" id="{43C823C1-49E3-671C-4FA8-B39DEF93C1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2692720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ission Statem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sp>
        <p:nvSpPr>
          <p:cNvPr id="6" name="Rectangle 5">
            <a:extLst>
              <a:ext uri="{FF2B5EF4-FFF2-40B4-BE49-F238E27FC236}">
                <a16:creationId xmlns:a16="http://schemas.microsoft.com/office/drawing/2014/main" id="{78E98FE1-CA90-4074-BFD1-B9A3326361D8}"/>
              </a:ext>
            </a:extLst>
          </p:cNvPr>
          <p:cNvSpPr/>
          <p:nvPr/>
        </p:nvSpPr>
        <p:spPr>
          <a:xfrm>
            <a:off x="1155986" y="1485900"/>
            <a:ext cx="9296113" cy="4165600"/>
          </a:xfrm>
          <a:prstGeom prst="rect">
            <a:avLst/>
          </a:prstGeom>
          <a:solidFill>
            <a:schemeClr val="accent2">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E262A8-2BB7-461E-8A29-282FB4B8A3FD}"/>
              </a:ext>
            </a:extLst>
          </p:cNvPr>
          <p:cNvSpPr txBox="1"/>
          <p:nvPr/>
        </p:nvSpPr>
        <p:spPr>
          <a:xfrm>
            <a:off x="1446245" y="1804489"/>
            <a:ext cx="8677374" cy="3477875"/>
          </a:xfrm>
          <a:prstGeom prst="rect">
            <a:avLst/>
          </a:prstGeom>
          <a:noFill/>
        </p:spPr>
        <p:txBody>
          <a:bodyPr wrap="square" rtlCol="0">
            <a:spAutoFit/>
          </a:bodyPr>
          <a:lstStyle/>
          <a:p>
            <a:pPr algn="ctr">
              <a:lnSpc>
                <a:spcPct val="100000"/>
              </a:lnSpc>
            </a:pPr>
            <a:r>
              <a:rPr lang="en-US" sz="4400" b="1" dirty="0">
                <a:solidFill>
                  <a:srgbClr val="60269E"/>
                </a:solidFill>
                <a:latin typeface="+mj-lt"/>
              </a:rPr>
              <a:t>As Lutheran Women in Mission,</a:t>
            </a:r>
          </a:p>
          <a:p>
            <a:pPr algn="ctr">
              <a:lnSpc>
                <a:spcPct val="100000"/>
              </a:lnSpc>
            </a:pPr>
            <a:r>
              <a:rPr lang="en-US" sz="4400" b="1" dirty="0">
                <a:solidFill>
                  <a:srgbClr val="60269E"/>
                </a:solidFill>
                <a:latin typeface="+mj-lt"/>
              </a:rPr>
              <a:t>we joyfully proclaim Christ,</a:t>
            </a:r>
          </a:p>
          <a:p>
            <a:pPr algn="ctr">
              <a:lnSpc>
                <a:spcPct val="100000"/>
              </a:lnSpc>
            </a:pPr>
            <a:r>
              <a:rPr lang="en-US" sz="4400" b="1" dirty="0">
                <a:solidFill>
                  <a:srgbClr val="60269E"/>
                </a:solidFill>
                <a:latin typeface="+mj-lt"/>
              </a:rPr>
              <a:t>support missions, </a:t>
            </a:r>
            <a:br>
              <a:rPr lang="en-US" sz="4400" b="1" dirty="0">
                <a:solidFill>
                  <a:srgbClr val="60269E"/>
                </a:solidFill>
                <a:latin typeface="+mj-lt"/>
              </a:rPr>
            </a:br>
            <a:r>
              <a:rPr lang="en-US" sz="4400" b="1" dirty="0">
                <a:solidFill>
                  <a:srgbClr val="60269E"/>
                </a:solidFill>
                <a:latin typeface="+mj-lt"/>
              </a:rPr>
              <a:t>and equip women to honor God </a:t>
            </a:r>
            <a:br>
              <a:rPr lang="en-US" sz="4400" b="1" dirty="0">
                <a:solidFill>
                  <a:srgbClr val="60269E"/>
                </a:solidFill>
                <a:latin typeface="+mj-lt"/>
              </a:rPr>
            </a:br>
            <a:r>
              <a:rPr lang="en-US" sz="4400" b="1" dirty="0">
                <a:solidFill>
                  <a:srgbClr val="60269E"/>
                </a:solidFill>
                <a:latin typeface="+mj-lt"/>
              </a:rPr>
              <a:t>by serving others.</a:t>
            </a:r>
          </a:p>
        </p:txBody>
      </p:sp>
      <p:sp>
        <p:nvSpPr>
          <p:cNvPr id="8" name="TextBox 7">
            <a:extLst>
              <a:ext uri="{FF2B5EF4-FFF2-40B4-BE49-F238E27FC236}">
                <a16:creationId xmlns:a16="http://schemas.microsoft.com/office/drawing/2014/main" id="{BF76B372-7B83-4690-85F4-4408CAC98B28}"/>
              </a:ext>
            </a:extLst>
          </p:cNvPr>
          <p:cNvSpPr txBox="1"/>
          <p:nvPr/>
        </p:nvSpPr>
        <p:spPr>
          <a:xfrm>
            <a:off x="677333" y="406565"/>
            <a:ext cx="7223760" cy="707886"/>
          </a:xfrm>
          <a:prstGeom prst="rect">
            <a:avLst/>
          </a:prstGeom>
          <a:noFill/>
        </p:spPr>
        <p:txBody>
          <a:bodyPr wrap="square" rtlCol="0">
            <a:spAutoFit/>
          </a:bodyPr>
          <a:lstStyle/>
          <a:p>
            <a:r>
              <a:rPr lang="en-US" sz="4000" b="1" dirty="0">
                <a:solidFill>
                  <a:schemeClr val="accent1"/>
                </a:solidFill>
                <a:latin typeface="+mj-lt"/>
              </a:rPr>
              <a:t>Our Mission</a:t>
            </a:r>
          </a:p>
        </p:txBody>
      </p:sp>
    </p:spTree>
    <p:extLst>
      <p:ext uri="{BB962C8B-B14F-4D97-AF65-F5344CB8AC3E}">
        <p14:creationId xmlns:p14="http://schemas.microsoft.com/office/powerpoint/2010/main" val="2160752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imary Focus 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sp>
        <p:nvSpPr>
          <p:cNvPr id="8" name="Title 1">
            <a:extLst>
              <a:ext uri="{FF2B5EF4-FFF2-40B4-BE49-F238E27FC236}">
                <a16:creationId xmlns:a16="http://schemas.microsoft.com/office/drawing/2014/main" id="{3F164879-F30E-4304-BE9A-0856E5ECDED5}"/>
              </a:ext>
            </a:extLst>
          </p:cNvPr>
          <p:cNvSpPr txBox="1">
            <a:spLocks/>
          </p:cNvSpPr>
          <p:nvPr/>
        </p:nvSpPr>
        <p:spPr>
          <a:xfrm>
            <a:off x="649348" y="756458"/>
            <a:ext cx="2093851" cy="847898"/>
          </a:xfrm>
          <a:prstGeom prst="rect">
            <a:avLst/>
          </a:prstGeom>
        </p:spPr>
        <p:txBody>
          <a:bodyPr vert="horz" lIns="91440" tIns="45720" rIns="91440" bIns="45720" rtlCol="0" anchor="b" anchorCtr="0">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dirty="0"/>
            </a:br>
            <a:r>
              <a:rPr lang="en-US" sz="3400" dirty="0">
                <a:solidFill>
                  <a:schemeClr val="accent3"/>
                </a:solidFill>
                <a:latin typeface="Montserrat SemiBold" panose="00000700000000000000" pitchFamily="2" charset="0"/>
              </a:rPr>
              <a:t>2021-2023</a:t>
            </a:r>
          </a:p>
        </p:txBody>
      </p:sp>
      <p:pic>
        <p:nvPicPr>
          <p:cNvPr id="10" name="Picture 9" descr="A picture containing diagram&#10;&#10;Description automatically generated">
            <a:extLst>
              <a:ext uri="{FF2B5EF4-FFF2-40B4-BE49-F238E27FC236}">
                <a16:creationId xmlns:a16="http://schemas.microsoft.com/office/drawing/2014/main" id="{121DA26E-1024-4F4A-8092-4D9CA5A4A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888" y="0"/>
            <a:ext cx="6610829" cy="6957509"/>
          </a:xfrm>
          <a:prstGeom prst="rect">
            <a:avLst/>
          </a:prstGeom>
        </p:spPr>
      </p:pic>
      <p:sp>
        <p:nvSpPr>
          <p:cNvPr id="9" name="TextBox 8">
            <a:extLst>
              <a:ext uri="{FF2B5EF4-FFF2-40B4-BE49-F238E27FC236}">
                <a16:creationId xmlns:a16="http://schemas.microsoft.com/office/drawing/2014/main" id="{C5D644A1-AB1C-4F67-BE47-9BF741DD6CDF}"/>
              </a:ext>
            </a:extLst>
          </p:cNvPr>
          <p:cNvSpPr txBox="1"/>
          <p:nvPr/>
        </p:nvSpPr>
        <p:spPr>
          <a:xfrm>
            <a:off x="649348" y="1604356"/>
            <a:ext cx="3033190" cy="1323439"/>
          </a:xfrm>
          <a:prstGeom prst="rect">
            <a:avLst/>
          </a:prstGeom>
          <a:noFill/>
        </p:spPr>
        <p:txBody>
          <a:bodyPr wrap="square" rtlCol="0">
            <a:spAutoFit/>
          </a:bodyPr>
          <a:lstStyle/>
          <a:p>
            <a:r>
              <a:rPr lang="en-US" sz="4000" b="1" dirty="0">
                <a:solidFill>
                  <a:schemeClr val="accent1"/>
                </a:solidFill>
                <a:latin typeface="+mj-lt"/>
              </a:rPr>
              <a:t>Primary</a:t>
            </a:r>
          </a:p>
          <a:p>
            <a:r>
              <a:rPr lang="en-US" sz="4000" b="1" dirty="0">
                <a:solidFill>
                  <a:schemeClr val="accent1"/>
                </a:solidFill>
                <a:latin typeface="+mj-lt"/>
              </a:rPr>
              <a:t>Focus</a:t>
            </a:r>
          </a:p>
        </p:txBody>
      </p:sp>
    </p:spTree>
    <p:extLst>
      <p:ext uri="{BB962C8B-B14F-4D97-AF65-F5344CB8AC3E}">
        <p14:creationId xmlns:p14="http://schemas.microsoft.com/office/powerpoint/2010/main" val="618127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act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sp>
        <p:nvSpPr>
          <p:cNvPr id="6" name="Rectangle 5">
            <a:extLst>
              <a:ext uri="{FF2B5EF4-FFF2-40B4-BE49-F238E27FC236}">
                <a16:creationId xmlns:a16="http://schemas.microsoft.com/office/drawing/2014/main" id="{78E98FE1-CA90-4074-BFD1-B9A3326361D8}"/>
              </a:ext>
            </a:extLst>
          </p:cNvPr>
          <p:cNvSpPr/>
          <p:nvPr/>
        </p:nvSpPr>
        <p:spPr>
          <a:xfrm>
            <a:off x="7703728" y="1702880"/>
            <a:ext cx="3283697" cy="2249616"/>
          </a:xfrm>
          <a:prstGeom prst="rect">
            <a:avLst/>
          </a:prstGeom>
          <a:solidFill>
            <a:srgbClr val="F5E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E262A8-2BB7-461E-8A29-282FB4B8A3FD}"/>
              </a:ext>
            </a:extLst>
          </p:cNvPr>
          <p:cNvSpPr txBox="1"/>
          <p:nvPr/>
        </p:nvSpPr>
        <p:spPr>
          <a:xfrm>
            <a:off x="7901093" y="1913072"/>
            <a:ext cx="2997841" cy="2073901"/>
          </a:xfrm>
          <a:prstGeom prst="rect">
            <a:avLst/>
          </a:prstGeom>
          <a:noFill/>
        </p:spPr>
        <p:txBody>
          <a:bodyPr wrap="square" rtlCol="0">
            <a:spAutoFit/>
          </a:bodyPr>
          <a:lstStyle/>
          <a:p>
            <a:pPr algn="l">
              <a:lnSpc>
                <a:spcPct val="150000"/>
              </a:lnSpc>
            </a:pPr>
            <a:r>
              <a:rPr lang="en-US" sz="1600" b="1" dirty="0">
                <a:solidFill>
                  <a:srgbClr val="60269E"/>
                </a:solidFill>
                <a:latin typeface="Verdana" panose="020B0604030504040204" pitchFamily="34" charset="0"/>
                <a:ea typeface="Verdana" panose="020B0604030504040204" pitchFamily="34" charset="0"/>
              </a:rPr>
              <a:t>LWML</a:t>
            </a:r>
            <a:br>
              <a:rPr lang="en-US" sz="1600" b="1" dirty="0">
                <a:solidFill>
                  <a:srgbClr val="60269E"/>
                </a:solidFill>
                <a:latin typeface="Verdana" panose="020B0604030504040204" pitchFamily="34" charset="0"/>
                <a:ea typeface="Verdana" panose="020B0604030504040204" pitchFamily="34" charset="0"/>
              </a:rPr>
            </a:br>
            <a:r>
              <a:rPr lang="en-US" sz="1400" u="none" dirty="0">
                <a:solidFill>
                  <a:schemeClr val="bg1">
                    <a:lumMod val="50000"/>
                  </a:schemeClr>
                </a:solidFill>
                <a:latin typeface="+mn-lt"/>
              </a:rPr>
              <a:t>801 Seminary Place, Suite L010</a:t>
            </a:r>
          </a:p>
          <a:p>
            <a:pPr algn="l">
              <a:lnSpc>
                <a:spcPct val="150000"/>
              </a:lnSpc>
            </a:pPr>
            <a:r>
              <a:rPr lang="en-US" sz="1400" u="none" dirty="0">
                <a:solidFill>
                  <a:schemeClr val="bg1">
                    <a:lumMod val="50000"/>
                  </a:schemeClr>
                </a:solidFill>
                <a:latin typeface="+mn-lt"/>
              </a:rPr>
              <a:t>St. Louis, MO  63105</a:t>
            </a:r>
          </a:p>
          <a:p>
            <a:pPr algn="l">
              <a:lnSpc>
                <a:spcPct val="150000"/>
              </a:lnSpc>
            </a:pPr>
            <a:r>
              <a:rPr lang="en-US" sz="1400" u="none" dirty="0">
                <a:solidFill>
                  <a:schemeClr val="bg1">
                    <a:lumMod val="50000"/>
                  </a:schemeClr>
                </a:solidFill>
                <a:latin typeface="+mn-lt"/>
              </a:rPr>
              <a:t>(800) 252-5965</a:t>
            </a:r>
          </a:p>
          <a:p>
            <a:pPr algn="l">
              <a:lnSpc>
                <a:spcPct val="150000"/>
              </a:lnSpc>
            </a:pPr>
            <a:r>
              <a:rPr lang="en-US" sz="1400" b="0" i="0" u="none" strike="noStrike" dirty="0">
                <a:solidFill>
                  <a:schemeClr val="bg1">
                    <a:lumMod val="50000"/>
                  </a:schemeClr>
                </a:solidFill>
                <a:effectLst/>
                <a:latin typeface="+mn-lt"/>
              </a:rPr>
              <a:t>Email:  </a:t>
            </a:r>
            <a:r>
              <a:rPr lang="en-US" sz="1400" b="0" i="1" u="none" strike="noStrike" dirty="0">
                <a:solidFill>
                  <a:schemeClr val="bg1">
                    <a:lumMod val="50000"/>
                  </a:schemeClr>
                </a:solidFill>
                <a:effectLst/>
                <a:latin typeface="+mn-lt"/>
              </a:rPr>
              <a:t>lwml@lwml.org</a:t>
            </a:r>
            <a:endParaRPr lang="en-US" sz="1400" i="1" u="none" dirty="0">
              <a:solidFill>
                <a:schemeClr val="bg1">
                  <a:lumMod val="50000"/>
                </a:schemeClr>
              </a:solidFill>
              <a:latin typeface="+mn-lt"/>
            </a:endParaRPr>
          </a:p>
          <a:p>
            <a:pPr algn="l">
              <a:lnSpc>
                <a:spcPct val="150000"/>
              </a:lnSpc>
            </a:pPr>
            <a:endParaRPr lang="en-US" sz="1600" b="1" dirty="0">
              <a:solidFill>
                <a:srgbClr val="60269E"/>
              </a:solidFill>
              <a:latin typeface="Verdana" panose="020B0604030504040204" pitchFamily="34" charset="0"/>
              <a:ea typeface="Verdana" panose="020B0604030504040204" pitchFamily="34" charset="0"/>
            </a:endParaRPr>
          </a:p>
        </p:txBody>
      </p:sp>
      <p:grpSp>
        <p:nvGrpSpPr>
          <p:cNvPr id="21" name="Group 20">
            <a:extLst>
              <a:ext uri="{FF2B5EF4-FFF2-40B4-BE49-F238E27FC236}">
                <a16:creationId xmlns:a16="http://schemas.microsoft.com/office/drawing/2014/main" id="{741997F5-5EA5-4FA3-877A-9C9D3787B86C}"/>
              </a:ext>
            </a:extLst>
          </p:cNvPr>
          <p:cNvGrpSpPr/>
          <p:nvPr/>
        </p:nvGrpSpPr>
        <p:grpSpPr>
          <a:xfrm>
            <a:off x="4765967" y="1543852"/>
            <a:ext cx="2842529" cy="3693319"/>
            <a:chOff x="1244279" y="2204737"/>
            <a:chExt cx="2842529" cy="3693319"/>
          </a:xfrm>
        </p:grpSpPr>
        <p:pic>
          <p:nvPicPr>
            <p:cNvPr id="9" name="Picture 8" descr="Icon&#10;&#10;Description automatically generated">
              <a:extLst>
                <a:ext uri="{FF2B5EF4-FFF2-40B4-BE49-F238E27FC236}">
                  <a16:creationId xmlns:a16="http://schemas.microsoft.com/office/drawing/2014/main" id="{7FF8D53C-8966-4489-8492-2EA5C094D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280" y="2355526"/>
              <a:ext cx="436863" cy="436863"/>
            </a:xfrm>
            <a:prstGeom prst="rect">
              <a:avLst/>
            </a:prstGeom>
          </p:spPr>
        </p:pic>
        <p:pic>
          <p:nvPicPr>
            <p:cNvPr id="11" name="Picture 10" descr="Icon&#10;&#10;Description automatically generated">
              <a:extLst>
                <a:ext uri="{FF2B5EF4-FFF2-40B4-BE49-F238E27FC236}">
                  <a16:creationId xmlns:a16="http://schemas.microsoft.com/office/drawing/2014/main" id="{6E100C7F-5010-4DAC-B303-1058B3E1F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279" y="2903580"/>
              <a:ext cx="436863" cy="436863"/>
            </a:xfrm>
            <a:prstGeom prst="rect">
              <a:avLst/>
            </a:prstGeom>
          </p:spPr>
        </p:pic>
        <p:pic>
          <p:nvPicPr>
            <p:cNvPr id="15" name="Picture 14" descr="Icon&#10;&#10;Description automatically generated">
              <a:extLst>
                <a:ext uri="{FF2B5EF4-FFF2-40B4-BE49-F238E27FC236}">
                  <a16:creationId xmlns:a16="http://schemas.microsoft.com/office/drawing/2014/main" id="{8485D864-CF1D-4053-8DC0-F5B4B8B9C9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279" y="4038712"/>
              <a:ext cx="436863" cy="43686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E19477AD-91CC-412D-8AB9-66DD96884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4279" y="3464043"/>
              <a:ext cx="436863" cy="436863"/>
            </a:xfrm>
            <a:prstGeom prst="rect">
              <a:avLst/>
            </a:prstGeom>
          </p:spPr>
        </p:pic>
        <p:pic>
          <p:nvPicPr>
            <p:cNvPr id="19" name="Picture 18" descr="A picture containing text, sign, red, first-aid kit&#10;&#10;Description automatically generated">
              <a:extLst>
                <a:ext uri="{FF2B5EF4-FFF2-40B4-BE49-F238E27FC236}">
                  <a16:creationId xmlns:a16="http://schemas.microsoft.com/office/drawing/2014/main" id="{00049BF3-E475-499E-8C9D-B1636A3E6A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0598" y="4613381"/>
              <a:ext cx="436863" cy="436863"/>
            </a:xfrm>
            <a:prstGeom prst="rect">
              <a:avLst/>
            </a:prstGeom>
          </p:spPr>
        </p:pic>
        <p:sp>
          <p:nvSpPr>
            <p:cNvPr id="20" name="TextBox 19">
              <a:extLst>
                <a:ext uri="{FF2B5EF4-FFF2-40B4-BE49-F238E27FC236}">
                  <a16:creationId xmlns:a16="http://schemas.microsoft.com/office/drawing/2014/main" id="{C1B1652F-5494-4377-BDE4-96D64E37E9C5}"/>
                </a:ext>
              </a:extLst>
            </p:cNvPr>
            <p:cNvSpPr txBox="1"/>
            <p:nvPr/>
          </p:nvSpPr>
          <p:spPr>
            <a:xfrm>
              <a:off x="1716833" y="2204737"/>
              <a:ext cx="2369975" cy="3693319"/>
            </a:xfrm>
            <a:prstGeom prst="rect">
              <a:avLst/>
            </a:prstGeom>
            <a:noFill/>
          </p:spPr>
          <p:txBody>
            <a:bodyPr wrap="square" rtlCol="0">
              <a:spAutoFit/>
            </a:bodyPr>
            <a:lstStyle/>
            <a:p>
              <a:pPr>
                <a:lnSpc>
                  <a:spcPct val="200000"/>
                </a:lnSpc>
              </a:pPr>
              <a:r>
                <a:rPr lang="en-US" dirty="0">
                  <a:solidFill>
                    <a:schemeClr val="accent4"/>
                  </a:solidFill>
                  <a:latin typeface="+mn-lt"/>
                </a:rPr>
                <a:t>@theLWML</a:t>
              </a:r>
            </a:p>
            <a:p>
              <a:pPr>
                <a:lnSpc>
                  <a:spcPct val="200000"/>
                </a:lnSpc>
              </a:pPr>
              <a:r>
                <a:rPr lang="en-US" dirty="0">
                  <a:solidFill>
                    <a:schemeClr val="accent4"/>
                  </a:solidFill>
                  <a:latin typeface="+mn-lt"/>
                </a:rPr>
                <a:t>@lwmlnational</a:t>
              </a:r>
            </a:p>
            <a:p>
              <a:pPr>
                <a:lnSpc>
                  <a:spcPct val="200000"/>
                </a:lnSpc>
              </a:pPr>
              <a:r>
                <a:rPr lang="en-US" dirty="0">
                  <a:solidFill>
                    <a:schemeClr val="accent4"/>
                  </a:solidFill>
                  <a:latin typeface="+mn-lt"/>
                </a:rPr>
                <a:t>@theLWML</a:t>
              </a:r>
            </a:p>
            <a:p>
              <a:pPr>
                <a:lnSpc>
                  <a:spcPct val="200000"/>
                </a:lnSpc>
              </a:pPr>
              <a:r>
                <a:rPr lang="en-US" dirty="0">
                  <a:solidFill>
                    <a:schemeClr val="accent4"/>
                  </a:solidFill>
                  <a:latin typeface="+mn-lt"/>
                </a:rPr>
                <a:t>@theLWML</a:t>
              </a:r>
            </a:p>
            <a:p>
              <a:pPr marL="0" marR="0" lvl="0" indent="0" algn="l" defTabSz="457200" rtl="0" eaLnBrk="1" fontAlgn="auto" latinLnBrk="0" hangingPunct="1">
                <a:lnSpc>
                  <a:spcPct val="200000"/>
                </a:lnSpc>
                <a:spcBef>
                  <a:spcPts val="0"/>
                </a:spcBef>
                <a:spcAft>
                  <a:spcPts val="0"/>
                </a:spcAft>
                <a:buClrTx/>
                <a:buSzTx/>
                <a:buFontTx/>
                <a:buNone/>
                <a:tabLst/>
                <a:defRPr/>
              </a:pPr>
              <a:r>
                <a:rPr lang="en-US" dirty="0">
                  <a:solidFill>
                    <a:schemeClr val="accent4"/>
                  </a:solidFill>
                  <a:latin typeface="+mn-lt"/>
                </a:rPr>
                <a:t>@theLWML</a:t>
              </a:r>
            </a:p>
            <a:p>
              <a:endParaRPr lang="en-US" dirty="0">
                <a:latin typeface="+mn-lt"/>
              </a:endParaRPr>
            </a:p>
            <a:p>
              <a:endParaRPr lang="en-US" dirty="0">
                <a:latin typeface="+mn-lt"/>
              </a:endParaRPr>
            </a:p>
            <a:p>
              <a:endParaRPr lang="en-US" dirty="0">
                <a:latin typeface="+mn-lt"/>
              </a:endParaRPr>
            </a:p>
          </p:txBody>
        </p:sp>
      </p:grpSp>
      <p:sp>
        <p:nvSpPr>
          <p:cNvPr id="22" name="TextBox 21">
            <a:extLst>
              <a:ext uri="{FF2B5EF4-FFF2-40B4-BE49-F238E27FC236}">
                <a16:creationId xmlns:a16="http://schemas.microsoft.com/office/drawing/2014/main" id="{43C08B49-9628-4566-A2AA-028070E0EBF7}"/>
              </a:ext>
            </a:extLst>
          </p:cNvPr>
          <p:cNvSpPr txBox="1"/>
          <p:nvPr/>
        </p:nvSpPr>
        <p:spPr>
          <a:xfrm>
            <a:off x="789997" y="1913072"/>
            <a:ext cx="3380178" cy="2554545"/>
          </a:xfrm>
          <a:prstGeom prst="rect">
            <a:avLst/>
          </a:prstGeom>
          <a:noFill/>
        </p:spPr>
        <p:txBody>
          <a:bodyPr wrap="square" rtlCol="0">
            <a:spAutoFit/>
          </a:bodyPr>
          <a:lstStyle/>
          <a:p>
            <a:pPr>
              <a:lnSpc>
                <a:spcPct val="100000"/>
              </a:lnSpc>
            </a:pPr>
            <a:r>
              <a:rPr lang="en-US" sz="2000" dirty="0">
                <a:solidFill>
                  <a:schemeClr val="accent4"/>
                </a:solidFill>
                <a:latin typeface="+mn-lt"/>
              </a:rPr>
              <a:t>Visit our website at </a:t>
            </a:r>
            <a:r>
              <a:rPr lang="en-US" sz="2000" i="1" dirty="0">
                <a:solidFill>
                  <a:schemeClr val="accent1"/>
                </a:solidFill>
                <a:latin typeface="+mn-lt"/>
              </a:rPr>
              <a:t>lwml.org</a:t>
            </a:r>
          </a:p>
          <a:p>
            <a:pPr>
              <a:lnSpc>
                <a:spcPct val="100000"/>
              </a:lnSpc>
            </a:pPr>
            <a:endParaRPr lang="en-US" sz="2000" dirty="0">
              <a:solidFill>
                <a:schemeClr val="accent1"/>
              </a:solidFill>
              <a:latin typeface="+mn-lt"/>
            </a:endParaRPr>
          </a:p>
          <a:p>
            <a:pPr>
              <a:lnSpc>
                <a:spcPct val="100000"/>
              </a:lnSpc>
            </a:pPr>
            <a:endParaRPr lang="en-US" sz="2000" dirty="0">
              <a:solidFill>
                <a:schemeClr val="accent4"/>
              </a:solidFill>
              <a:latin typeface="+mn-lt"/>
            </a:endParaRPr>
          </a:p>
          <a:p>
            <a:pPr>
              <a:lnSpc>
                <a:spcPct val="100000"/>
              </a:lnSpc>
            </a:pPr>
            <a:endParaRPr lang="en-US" sz="2000" dirty="0">
              <a:solidFill>
                <a:schemeClr val="accent4"/>
              </a:solidFill>
              <a:latin typeface="+mn-lt"/>
            </a:endParaRPr>
          </a:p>
          <a:p>
            <a:pPr>
              <a:lnSpc>
                <a:spcPct val="100000"/>
              </a:lnSpc>
            </a:pPr>
            <a:r>
              <a:rPr lang="en-US" sz="2000" dirty="0">
                <a:solidFill>
                  <a:schemeClr val="accent4"/>
                </a:solidFill>
                <a:latin typeface="+mn-lt"/>
              </a:rPr>
              <a:t>Download the </a:t>
            </a:r>
            <a:r>
              <a:rPr lang="en-US" sz="2000" dirty="0">
                <a:solidFill>
                  <a:schemeClr val="accent1"/>
                </a:solidFill>
                <a:latin typeface="+mn-lt"/>
              </a:rPr>
              <a:t>LWML App </a:t>
            </a:r>
            <a:r>
              <a:rPr lang="en-US" sz="2000" dirty="0">
                <a:solidFill>
                  <a:schemeClr val="accent4"/>
                </a:solidFill>
                <a:latin typeface="+mn-lt"/>
              </a:rPr>
              <a:t>from your device App Store.</a:t>
            </a:r>
            <a:endParaRPr lang="en-US" sz="2000" dirty="0">
              <a:latin typeface="+mn-lt"/>
            </a:endParaRPr>
          </a:p>
          <a:p>
            <a:endParaRPr lang="en-US" sz="2000" dirty="0">
              <a:latin typeface="+mn-lt"/>
            </a:endParaRPr>
          </a:p>
          <a:p>
            <a:endParaRPr lang="en-US" sz="2000" dirty="0">
              <a:latin typeface="+mn-lt"/>
            </a:endParaRPr>
          </a:p>
        </p:txBody>
      </p:sp>
      <p:cxnSp>
        <p:nvCxnSpPr>
          <p:cNvPr id="24" name="Straight Connector 23">
            <a:extLst>
              <a:ext uri="{FF2B5EF4-FFF2-40B4-BE49-F238E27FC236}">
                <a16:creationId xmlns:a16="http://schemas.microsoft.com/office/drawing/2014/main" id="{F7B28F8D-90E3-4149-9507-F5369C797C36}"/>
              </a:ext>
            </a:extLst>
          </p:cNvPr>
          <p:cNvCxnSpPr/>
          <p:nvPr/>
        </p:nvCxnSpPr>
        <p:spPr>
          <a:xfrm>
            <a:off x="4471230" y="1702880"/>
            <a:ext cx="0" cy="3375264"/>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5F1A24-E65D-4983-BC68-21B100A4327D}"/>
              </a:ext>
            </a:extLst>
          </p:cNvPr>
          <p:cNvSpPr txBox="1"/>
          <p:nvPr/>
        </p:nvSpPr>
        <p:spPr>
          <a:xfrm>
            <a:off x="677333" y="406565"/>
            <a:ext cx="7223760" cy="646331"/>
          </a:xfrm>
          <a:prstGeom prst="rect">
            <a:avLst/>
          </a:prstGeom>
          <a:noFill/>
        </p:spPr>
        <p:txBody>
          <a:bodyPr wrap="square" rtlCol="0">
            <a:spAutoFit/>
          </a:bodyPr>
          <a:lstStyle/>
          <a:p>
            <a:r>
              <a:rPr lang="en-US" sz="3600" dirty="0">
                <a:solidFill>
                  <a:schemeClr val="accent1"/>
                </a:solidFill>
                <a:latin typeface="+mj-lt"/>
              </a:rPr>
              <a:t>Connect with the LWML</a:t>
            </a:r>
          </a:p>
        </p:txBody>
      </p:sp>
    </p:spTree>
    <p:extLst>
      <p:ext uri="{BB962C8B-B14F-4D97-AF65-F5344CB8AC3E}">
        <p14:creationId xmlns:p14="http://schemas.microsoft.com/office/powerpoint/2010/main" val="3999102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CRIPTURE GUIDELIN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4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6281" y="374073"/>
            <a:ext cx="9216366" cy="678823"/>
          </a:xfrm>
        </p:spPr>
        <p:txBody>
          <a:bodyPr>
            <a:no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677334" y="2034837"/>
            <a:ext cx="10303778" cy="4204336"/>
          </a:xfrm>
        </p:spPr>
        <p:txBody>
          <a:bodyPr/>
          <a:lstStyle>
            <a:lvl1pPr>
              <a:defRPr sz="3600" baseline="0"/>
            </a:lvl1pPr>
            <a:lvl2pPr>
              <a:defRPr sz="3600" b="0" baseline="0"/>
            </a:lvl2pPr>
            <a:lvl3pPr>
              <a:defRPr sz="3400" baseline="0"/>
            </a:lvl3pPr>
            <a:lvl4pPr>
              <a:defRPr sz="3200" baseline="0"/>
            </a:lvl4pPr>
            <a:lvl5pPr>
              <a:defRPr sz="30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6/9/2023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8" name="Picture 7">
            <a:extLst>
              <a:ext uri="{FF2B5EF4-FFF2-40B4-BE49-F238E27FC236}">
                <a16:creationId xmlns:a16="http://schemas.microsoft.com/office/drawing/2014/main" id="{1B6308CC-1F4B-E80C-53C5-D938794A1A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422249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10378592" cy="1826581"/>
          </a:xfrm>
        </p:spPr>
        <p:txBody>
          <a:bodyPr anchor="b"/>
          <a:lstStyle>
            <a:lvl1pPr algn="l">
              <a:defRPr sz="6000" b="1" cap="none"/>
            </a:lvl1pPr>
          </a:lstStyle>
          <a:p>
            <a:r>
              <a:rPr lang="en-US" dirty="0"/>
              <a:t>Click to edit Master title style</a:t>
            </a:r>
          </a:p>
        </p:txBody>
      </p:sp>
      <p:sp>
        <p:nvSpPr>
          <p:cNvPr id="3" name="Text Placeholder 2"/>
          <p:cNvSpPr>
            <a:spLocks noGrp="1"/>
          </p:cNvSpPr>
          <p:nvPr>
            <p:ph type="body" idx="1"/>
          </p:nvPr>
        </p:nvSpPr>
        <p:spPr>
          <a:xfrm>
            <a:off x="677335" y="4527448"/>
            <a:ext cx="10378592" cy="860400"/>
          </a:xfrm>
        </p:spPr>
        <p:txBody>
          <a:bodyPr anchor="t">
            <a:normAutofit/>
          </a:bodyPr>
          <a:lstStyle>
            <a:lvl1pPr marL="0" indent="0" algn="l">
              <a:buNone/>
              <a:defRPr sz="3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6/9/2023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7" name="Picture 6">
            <a:extLst>
              <a:ext uri="{FF2B5EF4-FFF2-40B4-BE49-F238E27FC236}">
                <a16:creationId xmlns:a16="http://schemas.microsoft.com/office/drawing/2014/main" id="{3A51A05B-EE41-B24B-96E5-BE165191B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268431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6281" y="374073"/>
            <a:ext cx="9264831" cy="678823"/>
          </a:xfrm>
        </p:spPr>
        <p:txBody>
          <a:bodyPr/>
          <a:lstStyle/>
          <a:p>
            <a:r>
              <a:rPr lang="en-US" dirty="0"/>
              <a:t>Click to edit Master title style</a:t>
            </a:r>
          </a:p>
        </p:txBody>
      </p:sp>
      <p:sp>
        <p:nvSpPr>
          <p:cNvPr id="3" name="Content Placeholder 2"/>
          <p:cNvSpPr>
            <a:spLocks noGrp="1"/>
          </p:cNvSpPr>
          <p:nvPr>
            <p:ph sz="half" idx="1"/>
          </p:nvPr>
        </p:nvSpPr>
        <p:spPr>
          <a:xfrm>
            <a:off x="677333" y="1882560"/>
            <a:ext cx="5021817" cy="4440620"/>
          </a:xfrm>
        </p:spPr>
        <p:txBody>
          <a:bodyPr/>
          <a:lstStyle>
            <a:lvl1pPr>
              <a:defRPr sz="3600" baseline="0"/>
            </a:lvl1pPr>
            <a:lvl2pPr>
              <a:defRPr sz="3400" baseline="0"/>
            </a:lvl2pPr>
            <a:lvl3pPr>
              <a:defRPr sz="3200" baseline="0"/>
            </a:lvl3pPr>
            <a:lvl4pPr>
              <a:defRPr sz="3000" baseline="0"/>
            </a:lvl4pPr>
            <a:lvl5pPr>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67607" y="1882561"/>
            <a:ext cx="5021816" cy="4440620"/>
          </a:xfrm>
        </p:spPr>
        <p:txBody>
          <a:bodyPr/>
          <a:lstStyle>
            <a:lvl1pPr>
              <a:defRPr lang="en-US" sz="3600" b="1"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1pPr>
            <a:lvl2pPr marL="742950" indent="-285750">
              <a:defRPr lang="en-US" sz="34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2pPr>
            <a:lvl3pPr marL="1143000" indent="-228600">
              <a:defRPr lang="en-US" sz="32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3pPr>
            <a:lvl4pPr marL="1600200" indent="-228600">
              <a:defRPr lang="en-US" sz="30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4pPr>
            <a:lvl5pPr marL="2057400" indent="-228600">
              <a:defRPr lang="en-US" sz="28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5pPr>
          </a:lstStyle>
          <a:p>
            <a:pPr marL="0" lvl="0" indent="0" algn="l" defTabSz="457200" rtl="0" eaLnBrk="1" latinLnBrk="0" hangingPunct="1">
              <a:spcBef>
                <a:spcPts val="1000"/>
              </a:spcBef>
              <a:spcAft>
                <a:spcPts val="0"/>
              </a:spcAft>
              <a:buClr>
                <a:schemeClr val="accent1"/>
              </a:buClr>
              <a:buSzPct val="80000"/>
              <a:buFont typeface="Wingdings 3" charset="2"/>
              <a:buNone/>
            </a:pPr>
            <a:r>
              <a:rPr lang="en-US" dirty="0"/>
              <a:t>Click to edit Master text styles</a:t>
            </a:r>
          </a:p>
          <a:p>
            <a:pPr marL="742950" lvl="1" indent="-28575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Second level</a:t>
            </a:r>
          </a:p>
          <a:p>
            <a:pPr marL="1143000" lvl="2"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Third level</a:t>
            </a:r>
          </a:p>
          <a:p>
            <a:pPr marL="1600200" lvl="3"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Fourth level</a:t>
            </a:r>
          </a:p>
          <a:p>
            <a:pPr marL="2057400" lvl="4"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Fifth level</a:t>
            </a:r>
          </a:p>
        </p:txBody>
      </p:sp>
      <p:sp>
        <p:nvSpPr>
          <p:cNvPr id="5" name="Date Placeholder 4"/>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6/9/2023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8" name="Picture 7">
            <a:extLst>
              <a:ext uri="{FF2B5EF4-FFF2-40B4-BE49-F238E27FC236}">
                <a16:creationId xmlns:a16="http://schemas.microsoft.com/office/drawing/2014/main" id="{77528E8F-22D5-26E2-A5F0-D7FF03C8EB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141363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16281" y="374073"/>
            <a:ext cx="9264831" cy="678823"/>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6" y="1221645"/>
            <a:ext cx="4994522" cy="7243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6" y="1949897"/>
            <a:ext cx="4994522" cy="4373283"/>
          </a:xfrm>
        </p:spPr>
        <p:txBody>
          <a:bodyPr>
            <a:normAutofit/>
          </a:bodyPr>
          <a:lstStyle>
            <a:lvl1pPr>
              <a:defRPr sz="3600"/>
            </a:lvl1pPr>
            <a:lvl2pPr>
              <a:defRPr sz="3400" baseline="0"/>
            </a:lvl2pPr>
            <a:lvl3pPr>
              <a:defRPr sz="3200" baseline="0"/>
            </a:lvl3pPr>
            <a:lvl4pPr>
              <a:defRPr sz="3000" baseline="0"/>
            </a:lvl4pPr>
            <a:lvl5pPr>
              <a:defRPr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86597" y="1221645"/>
            <a:ext cx="4994515" cy="7243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986599" y="1949898"/>
            <a:ext cx="4994514" cy="4373282"/>
          </a:xfrm>
        </p:spPr>
        <p:txBody>
          <a:bodyPr>
            <a:normAutofit/>
          </a:bodyPr>
          <a:lstStyle>
            <a:lvl1pPr>
              <a:defRPr lang="en-US" sz="3600" b="1" kern="1200" dirty="0">
                <a:solidFill>
                  <a:schemeClr val="tx1">
                    <a:lumMod val="75000"/>
                    <a:lumOff val="25000"/>
                  </a:schemeClr>
                </a:solidFill>
                <a:latin typeface="Verdana" panose="020B0604030504040204" pitchFamily="34" charset="0"/>
                <a:ea typeface="Verdana" panose="020B0604030504040204" pitchFamily="34" charset="0"/>
                <a:cs typeface="+mn-cs"/>
              </a:defRPr>
            </a:lvl1pPr>
            <a:lvl2pPr marL="742950" indent="-285750">
              <a:defRPr lang="en-US" sz="34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2pPr>
            <a:lvl4pPr marL="1600200" indent="-228600">
              <a:defRPr lang="en-US" sz="3000" kern="1200" baseline="0" dirty="0">
                <a:solidFill>
                  <a:schemeClr val="tx1">
                    <a:lumMod val="75000"/>
                    <a:lumOff val="25000"/>
                  </a:schemeClr>
                </a:solidFill>
                <a:latin typeface="Verdana" panose="020B0604030504040204" pitchFamily="34" charset="0"/>
                <a:ea typeface="Verdana" panose="020B0604030504040204" pitchFamily="34" charset="0"/>
                <a:cs typeface="+mn-cs"/>
              </a:defRPr>
            </a:lvl4pPr>
          </a:lstStyle>
          <a:p>
            <a:pPr marL="0" lvl="0" indent="0" algn="l" defTabSz="457200" rtl="0" eaLnBrk="1" latinLnBrk="0" hangingPunct="1">
              <a:spcBef>
                <a:spcPts val="1000"/>
              </a:spcBef>
              <a:spcAft>
                <a:spcPts val="0"/>
              </a:spcAft>
              <a:buClr>
                <a:schemeClr val="accent1"/>
              </a:buClr>
              <a:buSzPct val="80000"/>
              <a:buFont typeface="Wingdings 3" charset="2"/>
              <a:buNone/>
            </a:pPr>
            <a:r>
              <a:rPr lang="en-US" dirty="0"/>
              <a:t>Click to edit Master text styles</a:t>
            </a:r>
          </a:p>
          <a:p>
            <a:pPr marL="742950" lvl="1" indent="-28575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Second level</a:t>
            </a:r>
          </a:p>
          <a:p>
            <a:pPr lvl="2"/>
            <a:r>
              <a:rPr lang="en-US" dirty="0"/>
              <a:t>Third level</a:t>
            </a:r>
          </a:p>
          <a:p>
            <a:pPr marL="1600200" lvl="3"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pPr>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6/9/2023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10" name="Picture 9">
            <a:extLst>
              <a:ext uri="{FF2B5EF4-FFF2-40B4-BE49-F238E27FC236}">
                <a16:creationId xmlns:a16="http://schemas.microsoft.com/office/drawing/2014/main" id="{BCA82B78-0070-7A66-AB09-6EF8D3ED9B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579248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16280" y="343593"/>
            <a:ext cx="7557721" cy="703811"/>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6/9/2023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6" name="Picture 5">
            <a:extLst>
              <a:ext uri="{FF2B5EF4-FFF2-40B4-BE49-F238E27FC236}">
                <a16:creationId xmlns:a16="http://schemas.microsoft.com/office/drawing/2014/main" id="{AAE31C56-5368-5069-BF5F-686A7E18B5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183465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pic>
        <p:nvPicPr>
          <p:cNvPr id="5" name="Picture 4">
            <a:extLst>
              <a:ext uri="{FF2B5EF4-FFF2-40B4-BE49-F238E27FC236}">
                <a16:creationId xmlns:a16="http://schemas.microsoft.com/office/drawing/2014/main" id="{B35C152C-0B20-F573-873C-5BA7EC4B2E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152049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4576310" cy="1278466"/>
          </a:xfrm>
        </p:spPr>
        <p:txBody>
          <a:bodyPr anchor="b">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5511338" y="514924"/>
            <a:ext cx="5167515" cy="5526437"/>
          </a:xfrm>
        </p:spPr>
        <p:txBody>
          <a:bodyPr>
            <a:normAutofit/>
          </a:bodyPr>
          <a:lstStyle>
            <a:lvl1pPr>
              <a:defRPr sz="3600" b="0"/>
            </a:lvl1pPr>
            <a:lvl2pPr>
              <a:defRPr sz="3400" baseline="0"/>
            </a:lvl2pPr>
            <a:lvl3pPr>
              <a:defRPr sz="3000" baseline="0"/>
            </a:lvl3pPr>
            <a:lvl4pPr>
              <a:defRPr sz="3000" baseline="0"/>
            </a:lvl4pPr>
            <a:lvl5pPr>
              <a:defRPr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4576310" cy="2584449"/>
          </a:xfrm>
        </p:spPr>
        <p:txBody>
          <a:bodyPr>
            <a:normAutofit/>
          </a:bodyPr>
          <a:lstStyle>
            <a:lvl1pPr marL="0" indent="0">
              <a:buNone/>
              <a:defRPr sz="1800" b="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pic>
        <p:nvPicPr>
          <p:cNvPr id="8" name="Picture 7">
            <a:extLst>
              <a:ext uri="{FF2B5EF4-FFF2-40B4-BE49-F238E27FC236}">
                <a16:creationId xmlns:a16="http://schemas.microsoft.com/office/drawing/2014/main" id="{2E7B2ADE-B117-B1B7-6109-90E70C6E4E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215509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3" y="315882"/>
            <a:ext cx="9843113" cy="547727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801471"/>
            <a:ext cx="9843112" cy="521711"/>
          </a:xfrm>
        </p:spPr>
        <p:txBody>
          <a:bodyPr>
            <a:normAutofit/>
          </a:bodyPr>
          <a:lstStyle>
            <a:lvl1pPr marL="0" indent="0" algn="ctr">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9C2D3F6-FF4F-41E9-A7C6-5BC3BF1E3C82}" type="datetimeFigureOut">
              <a:rPr lang="en-US" smtClean="0"/>
              <a:pPr/>
              <a:t>6/9/2023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200">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dirty="0"/>
          </a:p>
        </p:txBody>
      </p:sp>
      <p:pic>
        <p:nvPicPr>
          <p:cNvPr id="8" name="Picture 7">
            <a:extLst>
              <a:ext uri="{FF2B5EF4-FFF2-40B4-BE49-F238E27FC236}">
                <a16:creationId xmlns:a16="http://schemas.microsoft.com/office/drawing/2014/main" id="{30C3FA58-F8B9-CE5C-17BD-F9D4C38DFB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79"/>
            <a:ext cx="1716281" cy="1716281"/>
          </a:xfrm>
          <a:prstGeom prst="rect">
            <a:avLst/>
          </a:prstGeom>
        </p:spPr>
      </p:pic>
    </p:spTree>
    <p:extLst>
      <p:ext uri="{BB962C8B-B14F-4D97-AF65-F5344CB8AC3E}">
        <p14:creationId xmlns:p14="http://schemas.microsoft.com/office/powerpoint/2010/main" val="379561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8.png"/><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 Id="rId27"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18" name="Picture 17" descr="A picture containing night sky&#10;&#10;Description automatically generated">
            <a:extLst>
              <a:ext uri="{FF2B5EF4-FFF2-40B4-BE49-F238E27FC236}">
                <a16:creationId xmlns:a16="http://schemas.microsoft.com/office/drawing/2014/main" id="{E62D226B-354E-4BE9-9B78-BC1091F179D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6200000">
            <a:off x="7127856" y="1830115"/>
            <a:ext cx="6872515" cy="3184737"/>
          </a:xfrm>
          <a:prstGeom prst="rect">
            <a:avLst/>
          </a:prstGeom>
        </p:spPr>
      </p:pic>
      <p:pic>
        <p:nvPicPr>
          <p:cNvPr id="10" name="Picture 9" descr="A picture containing night sky&#10;&#10;Description automatically generated">
            <a:extLst>
              <a:ext uri="{FF2B5EF4-FFF2-40B4-BE49-F238E27FC236}">
                <a16:creationId xmlns:a16="http://schemas.microsoft.com/office/drawing/2014/main" id="{6F59E9DF-FAD4-4CA4-B86B-35025D9B2209}"/>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6200000">
            <a:off x="7136147" y="1802146"/>
            <a:ext cx="6872514" cy="3239193"/>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C2DAA43E-F670-4F34-91D5-4ACA8C0D3F22}"/>
              </a:ext>
            </a:extLst>
          </p:cNvPr>
          <p:cNvPicPr>
            <a:picLocks noChangeAspect="1"/>
          </p:cNvPicPr>
          <p:nvPr/>
        </p:nvPicPr>
        <p:blipFill rotWithShape="1">
          <a:blip r:embed="rId22">
            <a:extLst>
              <a:ext uri="{28A0092B-C50C-407E-A947-70E740481C1C}">
                <a14:useLocalDpi xmlns:a14="http://schemas.microsoft.com/office/drawing/2010/main" val="0"/>
              </a:ext>
            </a:extLst>
          </a:blip>
          <a:srcRect b="13673"/>
          <a:stretch/>
        </p:blipFill>
        <p:spPr>
          <a:xfrm rot="16200000">
            <a:off x="7357592" y="2014410"/>
            <a:ext cx="6872514" cy="2796307"/>
          </a:xfrm>
          <a:prstGeom prst="rect">
            <a:avLst/>
          </a:prstGeom>
        </p:spPr>
      </p:pic>
      <p:pic>
        <p:nvPicPr>
          <p:cNvPr id="16" name="Picture 15">
            <a:extLst>
              <a:ext uri="{FF2B5EF4-FFF2-40B4-BE49-F238E27FC236}">
                <a16:creationId xmlns:a16="http://schemas.microsoft.com/office/drawing/2014/main" id="{EA26E546-0E84-428F-9020-A1E5C90B79A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16200000">
            <a:off x="7133721" y="1795395"/>
            <a:ext cx="6881691" cy="3243519"/>
          </a:xfrm>
          <a:prstGeom prst="rect">
            <a:avLst/>
          </a:prstGeom>
        </p:spPr>
      </p:pic>
      <p:pic>
        <p:nvPicPr>
          <p:cNvPr id="12" name="Picture 11" descr="A picture containing night sky&#10;&#10;Description automatically generated">
            <a:extLst>
              <a:ext uri="{FF2B5EF4-FFF2-40B4-BE49-F238E27FC236}">
                <a16:creationId xmlns:a16="http://schemas.microsoft.com/office/drawing/2014/main" id="{49438987-B145-4651-8D21-FF8AE4D0FB2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rot="16200000">
            <a:off x="7136147" y="1802147"/>
            <a:ext cx="6872514" cy="3239193"/>
          </a:xfrm>
          <a:prstGeom prst="rect">
            <a:avLst/>
          </a:prstGeom>
        </p:spPr>
      </p:pic>
      <p:pic>
        <p:nvPicPr>
          <p:cNvPr id="8" name="Picture 7">
            <a:extLst>
              <a:ext uri="{FF2B5EF4-FFF2-40B4-BE49-F238E27FC236}">
                <a16:creationId xmlns:a16="http://schemas.microsoft.com/office/drawing/2014/main" id="{DD64D329-13C8-4C6F-A054-0C2C3C0FC07F}"/>
              </a:ext>
            </a:extLst>
          </p:cNvPr>
          <p:cNvPicPr>
            <a:picLocks noChangeAspect="1"/>
          </p:cNvPicPr>
          <p:nvPr/>
        </p:nvPicPr>
        <p:blipFill rotWithShape="1">
          <a:blip r:embed="rId25">
            <a:extLst>
              <a:ext uri="{28A0092B-C50C-407E-A947-70E740481C1C}">
                <a14:useLocalDpi xmlns:a14="http://schemas.microsoft.com/office/drawing/2010/main" val="0"/>
              </a:ext>
            </a:extLst>
          </a:blip>
          <a:srcRect b="12947"/>
          <a:stretch/>
        </p:blipFill>
        <p:spPr>
          <a:xfrm rot="16200000">
            <a:off x="7445250" y="2120422"/>
            <a:ext cx="6881691" cy="2611809"/>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C9CC3D3A-6807-4993-9E22-D908756B86C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rot="16200000">
            <a:off x="6449758" y="1581201"/>
            <a:ext cx="6890567" cy="3746521"/>
          </a:xfrm>
          <a:prstGeom prst="rect">
            <a:avLst/>
          </a:prstGeom>
        </p:spPr>
      </p:pic>
      <p:sp>
        <p:nvSpPr>
          <p:cNvPr id="2" name="Title Placeholder 1"/>
          <p:cNvSpPr>
            <a:spLocks noGrp="1"/>
          </p:cNvSpPr>
          <p:nvPr>
            <p:ph type="title"/>
          </p:nvPr>
        </p:nvSpPr>
        <p:spPr>
          <a:xfrm>
            <a:off x="677333" y="374073"/>
            <a:ext cx="10303779" cy="678823"/>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677334" y="1230284"/>
            <a:ext cx="10303778" cy="50088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383498" y="6323182"/>
            <a:ext cx="85976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Date Placeholder 3"/>
          <p:cNvSpPr>
            <a:spLocks noGrp="1"/>
          </p:cNvSpPr>
          <p:nvPr>
            <p:ph type="dt" sz="half" idx="2"/>
          </p:nvPr>
        </p:nvSpPr>
        <p:spPr>
          <a:xfrm>
            <a:off x="1155987" y="6323181"/>
            <a:ext cx="1219199" cy="365125"/>
          </a:xfrm>
          <a:prstGeom prst="rect">
            <a:avLst/>
          </a:prstGeom>
        </p:spPr>
        <p:txBody>
          <a:bodyPr vert="horz" lIns="91440" tIns="45720" rIns="91440" bIns="45720" rtlCol="0" anchor="ctr"/>
          <a:lstStyle>
            <a:lvl1pPr algn="r">
              <a:defRPr sz="1400">
                <a:solidFill>
                  <a:schemeClr val="tx1">
                    <a:lumMod val="50000"/>
                    <a:lumOff val="50000"/>
                  </a:schemeClr>
                </a:solidFill>
                <a:latin typeface="Verdana" panose="020B0604030504040204" pitchFamily="34" charset="0"/>
                <a:ea typeface="Verdana" panose="020B0604030504040204" pitchFamily="34" charset="0"/>
              </a:defRPr>
            </a:lvl1pPr>
          </a:lstStyle>
          <a:p>
            <a:fld id="{D9C2D3F6-FF4F-41E9-A7C6-5BC3BF1E3C82}" type="datetimeFigureOut">
              <a:rPr lang="en-US" smtClean="0"/>
              <a:pPr/>
              <a:t>6/9/2023</a:t>
            </a:fld>
            <a:endParaRPr lang="en-US" dirty="0"/>
          </a:p>
        </p:txBody>
      </p:sp>
      <p:sp>
        <p:nvSpPr>
          <p:cNvPr id="6" name="Slide Number Placeholder 5"/>
          <p:cNvSpPr>
            <a:spLocks noGrp="1"/>
          </p:cNvSpPr>
          <p:nvPr>
            <p:ph type="sldNum" sz="quarter" idx="4"/>
          </p:nvPr>
        </p:nvSpPr>
        <p:spPr>
          <a:xfrm>
            <a:off x="673010" y="6323182"/>
            <a:ext cx="466351"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Verdana" panose="020B0604030504040204" pitchFamily="34" charset="0"/>
                <a:ea typeface="Verdana" panose="020B0604030504040204" pitchFamily="34" charset="0"/>
              </a:defRPr>
            </a:lvl1pPr>
          </a:lstStyle>
          <a:p>
            <a:fld id="{7A2B0139-BF2A-4125-B9FB-D671E156AEFA}" type="slidenum">
              <a:rPr lang="en-US" smtClean="0"/>
              <a:pPr/>
              <a:t>‹#›</a:t>
            </a:fld>
            <a:endParaRPr lang="en-US"/>
          </a:p>
        </p:txBody>
      </p:sp>
      <p:pic>
        <p:nvPicPr>
          <p:cNvPr id="30" name="Picture 29" descr="Icon&#10;&#10;Description automatically generated">
            <a:extLst>
              <a:ext uri="{FF2B5EF4-FFF2-40B4-BE49-F238E27FC236}">
                <a16:creationId xmlns:a16="http://schemas.microsoft.com/office/drawing/2014/main" id="{0B9EA9CE-E8EC-410B-99BE-BABBC2F1852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288683" y="5722952"/>
            <a:ext cx="799673" cy="1032441"/>
          </a:xfrm>
          <a:prstGeom prst="rect">
            <a:avLst/>
          </a:prstGeom>
        </p:spPr>
      </p:pic>
    </p:spTree>
    <p:extLst>
      <p:ext uri="{BB962C8B-B14F-4D97-AF65-F5344CB8AC3E}">
        <p14:creationId xmlns:p14="http://schemas.microsoft.com/office/powerpoint/2010/main" val="502403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2" r:id="rId16"/>
    <p:sldLayoutId id="2147483680" r:id="rId17"/>
  </p:sldLayoutIdLst>
  <p:txStyles>
    <p:titleStyle>
      <a:lvl1pPr algn="l" defTabSz="457200" rtl="0" eaLnBrk="1" latinLnBrk="0" hangingPunct="1">
        <a:spcBef>
          <a:spcPct val="0"/>
        </a:spcBef>
        <a:buNone/>
        <a:defRPr sz="4800" b="1" kern="1200">
          <a:solidFill>
            <a:schemeClr val="accent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ts val="1000"/>
        </a:spcBef>
        <a:spcAft>
          <a:spcPts val="0"/>
        </a:spcAft>
        <a:buClr>
          <a:schemeClr val="accent1"/>
        </a:buClr>
        <a:buSzPct val="80000"/>
        <a:buFont typeface="Wingdings 3" charset="2"/>
        <a:buNone/>
        <a:defRPr sz="3600" b="1"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742950" indent="-285750" algn="l" defTabSz="457200" rtl="0" eaLnBrk="1" latinLnBrk="0" hangingPunct="1">
        <a:spcBef>
          <a:spcPts val="1000"/>
        </a:spcBef>
        <a:spcAft>
          <a:spcPts val="0"/>
        </a:spcAft>
        <a:buClr>
          <a:schemeClr val="accent3"/>
        </a:buClr>
        <a:buSzPct val="90000"/>
        <a:buFont typeface="Wingdings 3" panose="05040102010807070707" pitchFamily="18" charset="2"/>
        <a:buChar char=""/>
        <a:defRPr sz="3600" b="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1143000"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defRPr sz="3400" kern="1200" baseline="0">
          <a:solidFill>
            <a:schemeClr val="tx1">
              <a:lumMod val="75000"/>
              <a:lumOff val="25000"/>
            </a:schemeClr>
          </a:solidFill>
          <a:latin typeface="Verdana" panose="020B0604030504040204" pitchFamily="34" charset="0"/>
          <a:ea typeface="Verdana" panose="020B0604030504040204" pitchFamily="34" charset="0"/>
          <a:cs typeface="+mn-cs"/>
        </a:defRPr>
      </a:lvl3pPr>
      <a:lvl4pPr marL="1600200"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defRPr sz="32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2057400" indent="-228600" algn="l" defTabSz="457200" rtl="0" eaLnBrk="1" latinLnBrk="0" hangingPunct="1">
        <a:spcBef>
          <a:spcPts val="1000"/>
        </a:spcBef>
        <a:spcAft>
          <a:spcPts val="0"/>
        </a:spcAft>
        <a:buClr>
          <a:schemeClr val="accent3"/>
        </a:buClr>
        <a:buSzPct val="90000"/>
        <a:buFont typeface="Wingdings 3" panose="05040102010807070707" pitchFamily="18" charset="2"/>
        <a:buChar char=""/>
        <a:defRPr sz="3000" kern="1200" baseline="0">
          <a:solidFill>
            <a:schemeClr val="tx1">
              <a:lumMod val="75000"/>
              <a:lumOff val="25000"/>
            </a:schemeClr>
          </a:solidFill>
          <a:latin typeface="Verdana" panose="020B0604030504040204" pitchFamily="34" charset="0"/>
          <a:ea typeface="Verdana" panose="020B0604030504040204" pitchFamily="34" charset="0"/>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2611-503C-49BB-A9B6-432B2B6D8513}"/>
              </a:ext>
            </a:extLst>
          </p:cNvPr>
          <p:cNvSpPr>
            <a:spLocks noGrp="1"/>
          </p:cNvSpPr>
          <p:nvPr>
            <p:ph type="ctrTitle"/>
          </p:nvPr>
        </p:nvSpPr>
        <p:spPr/>
        <p:txBody>
          <a:bodyPr/>
          <a:lstStyle/>
          <a:p>
            <a:r>
              <a:rPr lang="en-US" dirty="0"/>
              <a:t>What’s Your Why?</a:t>
            </a:r>
            <a:br>
              <a:rPr lang="en-US" dirty="0"/>
            </a:br>
            <a:endParaRPr lang="en-US" dirty="0"/>
          </a:p>
        </p:txBody>
      </p:sp>
      <p:sp>
        <p:nvSpPr>
          <p:cNvPr id="3" name="Subtitle 2">
            <a:extLst>
              <a:ext uri="{FF2B5EF4-FFF2-40B4-BE49-F238E27FC236}">
                <a16:creationId xmlns:a16="http://schemas.microsoft.com/office/drawing/2014/main" id="{0D52C3F2-B4D9-4C2A-A28B-B8DA7E9C8831}"/>
              </a:ext>
            </a:extLst>
          </p:cNvPr>
          <p:cNvSpPr>
            <a:spLocks noGrp="1"/>
          </p:cNvSpPr>
          <p:nvPr>
            <p:ph type="subTitle" idx="1"/>
          </p:nvPr>
        </p:nvSpPr>
        <p:spPr>
          <a:xfrm>
            <a:off x="654627" y="3421604"/>
            <a:ext cx="10411691" cy="1651139"/>
          </a:xfrm>
        </p:spPr>
        <p:txBody>
          <a:bodyPr>
            <a:normAutofit/>
          </a:bodyPr>
          <a:lstStyle/>
          <a:p>
            <a:r>
              <a:rPr lang="en-US" dirty="0"/>
              <a:t>President Kim Burdett</a:t>
            </a:r>
          </a:p>
          <a:p>
            <a:r>
              <a:rPr lang="en-US" dirty="0"/>
              <a:t>Recording Secretary Mary </a:t>
            </a:r>
            <a:r>
              <a:rPr lang="en-US" dirty="0" err="1"/>
              <a:t>Dohl</a:t>
            </a:r>
            <a:endParaRPr lang="en-US" dirty="0"/>
          </a:p>
        </p:txBody>
      </p:sp>
    </p:spTree>
    <p:extLst>
      <p:ext uri="{BB962C8B-B14F-4D97-AF65-F5344CB8AC3E}">
        <p14:creationId xmlns:p14="http://schemas.microsoft.com/office/powerpoint/2010/main" val="205559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p:txBody>
          <a:bodyPr/>
          <a:lstStyle/>
          <a:p>
            <a:r>
              <a:rPr lang="en-US" dirty="0"/>
              <a:t>What’s Your Why</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p:txBody>
          <a:bodyPr/>
          <a:lstStyle/>
          <a:p>
            <a:pPr lvl="1"/>
            <a:r>
              <a:rPr lang="en-US" dirty="0"/>
              <a:t>Why am I involved in the Lutheran Women’s Missionary League? </a:t>
            </a:r>
          </a:p>
          <a:p>
            <a:pPr marL="457200" lvl="1" indent="0">
              <a:buNone/>
            </a:pPr>
            <a:endParaRPr lang="en-US" dirty="0"/>
          </a:p>
          <a:p>
            <a:pPr lvl="1"/>
            <a:r>
              <a:rPr lang="en-US" dirty="0"/>
              <a:t>What is the most exciting part of being a Lutheran Woman in Mission? </a:t>
            </a:r>
          </a:p>
          <a:p>
            <a:endParaRPr lang="en-US" dirty="0"/>
          </a:p>
        </p:txBody>
      </p:sp>
    </p:spTree>
    <p:extLst>
      <p:ext uri="{BB962C8B-B14F-4D97-AF65-F5344CB8AC3E}">
        <p14:creationId xmlns:p14="http://schemas.microsoft.com/office/powerpoint/2010/main" val="150069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p:txBody>
          <a:bodyPr/>
          <a:lstStyle/>
          <a:p>
            <a:r>
              <a:rPr lang="en-US" dirty="0"/>
              <a:t>Invitation</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p:txBody>
          <a:bodyPr/>
          <a:lstStyle/>
          <a:p>
            <a:pPr lvl="1"/>
            <a:r>
              <a:rPr lang="en-US" dirty="0"/>
              <a:t>Who introduced you to LWML?</a:t>
            </a:r>
          </a:p>
          <a:p>
            <a:pPr marL="457200" lvl="1" indent="0">
              <a:buNone/>
            </a:pPr>
            <a:endParaRPr lang="en-US" dirty="0"/>
          </a:p>
          <a:p>
            <a:pPr lvl="1"/>
            <a:r>
              <a:rPr lang="en-US" dirty="0"/>
              <a:t>How did you become involved?</a:t>
            </a:r>
          </a:p>
        </p:txBody>
      </p:sp>
      <p:pic>
        <p:nvPicPr>
          <p:cNvPr id="4" name="Picture 3">
            <a:extLst>
              <a:ext uri="{FF2B5EF4-FFF2-40B4-BE49-F238E27FC236}">
                <a16:creationId xmlns:a16="http://schemas.microsoft.com/office/drawing/2014/main" id="{D9DD29D4-3E9F-C2D0-71CF-7736C12DFC75}"/>
              </a:ext>
            </a:extLst>
          </p:cNvPr>
          <p:cNvPicPr>
            <a:picLocks noChangeAspect="1"/>
          </p:cNvPicPr>
          <p:nvPr/>
        </p:nvPicPr>
        <p:blipFill>
          <a:blip r:embed="rId3"/>
          <a:stretch>
            <a:fillRect/>
          </a:stretch>
        </p:blipFill>
        <p:spPr>
          <a:xfrm>
            <a:off x="8324002" y="4539134"/>
            <a:ext cx="1981372" cy="1944793"/>
          </a:xfrm>
          <a:prstGeom prst="rect">
            <a:avLst/>
          </a:prstGeom>
        </p:spPr>
      </p:pic>
    </p:spTree>
    <p:extLst>
      <p:ext uri="{BB962C8B-B14F-4D97-AF65-F5344CB8AC3E}">
        <p14:creationId xmlns:p14="http://schemas.microsoft.com/office/powerpoint/2010/main" val="245685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p:txBody>
          <a:bodyPr/>
          <a:lstStyle/>
          <a:p>
            <a:r>
              <a:rPr lang="en-US" dirty="0"/>
              <a:t>Invitation</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p:txBody>
          <a:bodyPr/>
          <a:lstStyle/>
          <a:p>
            <a:pPr lvl="1"/>
            <a:r>
              <a:rPr lang="en-US" dirty="0"/>
              <a:t>Who could I introduce to LWML?</a:t>
            </a:r>
          </a:p>
          <a:p>
            <a:pPr lvl="1"/>
            <a:endParaRPr lang="en-US" dirty="0"/>
          </a:p>
          <a:p>
            <a:pPr lvl="1"/>
            <a:r>
              <a:rPr lang="en-US" dirty="0"/>
              <a:t>Have you thought about how you invite someone to an LWML event? </a:t>
            </a:r>
          </a:p>
        </p:txBody>
      </p:sp>
      <p:pic>
        <p:nvPicPr>
          <p:cNvPr id="4" name="Picture 3">
            <a:extLst>
              <a:ext uri="{FF2B5EF4-FFF2-40B4-BE49-F238E27FC236}">
                <a16:creationId xmlns:a16="http://schemas.microsoft.com/office/drawing/2014/main" id="{D9DD29D4-3E9F-C2D0-71CF-7736C12DFC75}"/>
              </a:ext>
            </a:extLst>
          </p:cNvPr>
          <p:cNvPicPr>
            <a:picLocks noChangeAspect="1"/>
          </p:cNvPicPr>
          <p:nvPr/>
        </p:nvPicPr>
        <p:blipFill>
          <a:blip r:embed="rId3"/>
          <a:stretch>
            <a:fillRect/>
          </a:stretch>
        </p:blipFill>
        <p:spPr>
          <a:xfrm>
            <a:off x="8324002" y="4539134"/>
            <a:ext cx="1981372" cy="1944793"/>
          </a:xfrm>
          <a:prstGeom prst="rect">
            <a:avLst/>
          </a:prstGeom>
        </p:spPr>
      </p:pic>
    </p:spTree>
    <p:extLst>
      <p:ext uri="{BB962C8B-B14F-4D97-AF65-F5344CB8AC3E}">
        <p14:creationId xmlns:p14="http://schemas.microsoft.com/office/powerpoint/2010/main" val="2763255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4B0-D67E-D2C6-2F99-A1BF9A2EE444}"/>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4719ED66-E8FB-4383-84C5-0A9642937712}"/>
              </a:ext>
            </a:extLst>
          </p:cNvPr>
          <p:cNvSpPr>
            <a:spLocks noGrp="1"/>
          </p:cNvSpPr>
          <p:nvPr>
            <p:ph idx="1"/>
          </p:nvPr>
        </p:nvSpPr>
        <p:spPr>
          <a:xfrm>
            <a:off x="677334" y="2034836"/>
            <a:ext cx="10303778" cy="4650443"/>
          </a:xfrm>
        </p:spPr>
        <p:txBody>
          <a:bodyPr>
            <a:normAutofit fontScale="92500" lnSpcReduction="10000"/>
          </a:bodyPr>
          <a:lstStyle/>
          <a:p>
            <a:pPr lvl="1"/>
            <a:r>
              <a:rPr lang="en-US" dirty="0"/>
              <a:t>While it might feel familiar to many of us, LWML has its own unique culture and can feel foreign to outsiders. What are some things this woman found confusing in her interaction? Are there other examples of jargon, acronyms, slang, or titles which you can imagine might cause confusion? </a:t>
            </a:r>
          </a:p>
          <a:p>
            <a:pPr lvl="1"/>
            <a:r>
              <a:rPr lang="en-US" dirty="0"/>
              <a:t> What are some ways this invitation to an LWML event could have been clearer?  </a:t>
            </a:r>
          </a:p>
        </p:txBody>
      </p:sp>
    </p:spTree>
    <p:extLst>
      <p:ext uri="{BB962C8B-B14F-4D97-AF65-F5344CB8AC3E}">
        <p14:creationId xmlns:p14="http://schemas.microsoft.com/office/powerpoint/2010/main" val="3789800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95BEA-28A2-A459-A09E-ED73A2E92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192" y="600195"/>
            <a:ext cx="5501966" cy="5501966"/>
          </a:xfrm>
          <a:prstGeom prst="rect">
            <a:avLst/>
          </a:prstGeom>
        </p:spPr>
      </p:pic>
    </p:spTree>
    <p:extLst>
      <p:ext uri="{BB962C8B-B14F-4D97-AF65-F5344CB8AC3E}">
        <p14:creationId xmlns:p14="http://schemas.microsoft.com/office/powerpoint/2010/main" val="397935083"/>
      </p:ext>
    </p:extLst>
  </p:cSld>
  <p:clrMapOvr>
    <a:masterClrMapping/>
  </p:clrMapOvr>
</p:sld>
</file>

<file path=ppt/theme/theme1.xml><?xml version="1.0" encoding="utf-8"?>
<a:theme xmlns:a="http://schemas.openxmlformats.org/drawingml/2006/main" name="Purple EDIT">
  <a:themeElements>
    <a:clrScheme name="LWML">
      <a:dk1>
        <a:sysClr val="windowText" lastClr="000000"/>
      </a:dk1>
      <a:lt1>
        <a:sysClr val="window" lastClr="FFFFFF"/>
      </a:lt1>
      <a:dk2>
        <a:srgbClr val="2C3C43"/>
      </a:dk2>
      <a:lt2>
        <a:srgbClr val="EBEBEB"/>
      </a:lt2>
      <a:accent1>
        <a:srgbClr val="60259E"/>
      </a:accent1>
      <a:accent2>
        <a:srgbClr val="D0B8EA"/>
      </a:accent2>
      <a:accent3>
        <a:srgbClr val="DBAB24"/>
      </a:accent3>
      <a:accent4>
        <a:srgbClr val="A19FA2"/>
      </a:accent4>
      <a:accent5>
        <a:srgbClr val="D7D8D3"/>
      </a:accent5>
      <a:accent6>
        <a:srgbClr val="F1E5C9"/>
      </a:accent6>
      <a:hlink>
        <a:srgbClr val="DBAB24"/>
      </a:hlink>
      <a:folHlink>
        <a:srgbClr val="F1D9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urple EDIT" id="{7A0EEDF7-63FA-41D8-B7D4-32ACD0EF4644}" vid="{2A959623-6E5F-4060-A6EA-BB18D69B9D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Purple EDIT</Template>
  <TotalTime>207</TotalTime>
  <Words>812</Words>
  <Application>Microsoft Office PowerPoint</Application>
  <PresentationFormat>Widescreen</PresentationFormat>
  <Paragraphs>58</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Montserrat SemiBold</vt:lpstr>
      <vt:lpstr>Verdana</vt:lpstr>
      <vt:lpstr>Wingdings 3</vt:lpstr>
      <vt:lpstr>Purple EDIT</vt:lpstr>
      <vt:lpstr>What’s Your Why? </vt:lpstr>
      <vt:lpstr>What’s Your Why</vt:lpstr>
      <vt:lpstr>Invitation</vt:lpstr>
      <vt:lpstr>Invitation</vt:lpstr>
      <vt:lpstr>Discussion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Levenhagen</dc:creator>
  <cp:lastModifiedBy>Kimberly Burdett</cp:lastModifiedBy>
  <cp:revision>24</cp:revision>
  <dcterms:created xsi:type="dcterms:W3CDTF">2021-11-12T19:55:56Z</dcterms:created>
  <dcterms:modified xsi:type="dcterms:W3CDTF">2023-06-09T18:00:23Z</dcterms:modified>
</cp:coreProperties>
</file>