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83" r:id="rId14"/>
    <p:sldId id="284" r:id="rId15"/>
    <p:sldId id="279" r:id="rId16"/>
    <p:sldId id="280" r:id="rId17"/>
    <p:sldId id="285" r:id="rId1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 Kroemer" initials="CK" lastIdx="1" clrIdx="0"/>
  <p:cmAuthor id="2" name="Char Kroemer" initials="CK [2]" lastIdx="1" clrIdx="1"/>
  <p:cmAuthor id="3" name="Michelle Jenks" initials="MJ" lastIdx="2" clrIdx="2">
    <p:extLst>
      <p:ext uri="{19B8F6BF-5375-455C-9EA6-DF929625EA0E}">
        <p15:presenceInfo xmlns:p15="http://schemas.microsoft.com/office/powerpoint/2012/main" userId="65242c0f04ca4e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6784106-B182-48D9-A6E6-D402FBB6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44487" y="2045374"/>
            <a:ext cx="6857113" cy="2768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628" y="2357848"/>
            <a:ext cx="10411691" cy="1840996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3566" y="4199584"/>
            <a:ext cx="10411691" cy="1096899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pic>
        <p:nvPicPr>
          <p:cNvPr id="38" name="Picture 3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551D9F4-E541-4DF4-9FC0-1A515E69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7856" y="1830115"/>
            <a:ext cx="6872515" cy="3184737"/>
          </a:xfrm>
          <a:prstGeom prst="rect">
            <a:avLst/>
          </a:prstGeom>
        </p:spPr>
      </p:pic>
      <p:pic>
        <p:nvPicPr>
          <p:cNvPr id="39" name="Picture 3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D7149AB-F77E-443B-98E8-57C7BF914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6"/>
            <a:ext cx="6872514" cy="3239193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6F7987-BA7C-444A-9B8E-D2106FD403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>
          <a:xfrm rot="16200000">
            <a:off x="7357592" y="2014410"/>
            <a:ext cx="6872514" cy="27963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D7C5A0-6E71-4312-AA92-330B7AEAC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3721" y="1795395"/>
            <a:ext cx="6881691" cy="3243519"/>
          </a:xfrm>
          <a:prstGeom prst="rect">
            <a:avLst/>
          </a:prstGeom>
        </p:spPr>
      </p:pic>
      <p:pic>
        <p:nvPicPr>
          <p:cNvPr id="42" name="Picture 4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D89EBDF-FF83-4690-83F5-E909931F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7"/>
            <a:ext cx="6872514" cy="323919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0A4AB72-81A9-4E6B-90E7-7066D316CC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7"/>
          <a:stretch/>
        </p:blipFill>
        <p:spPr>
          <a:xfrm rot="16200000">
            <a:off x="7445250" y="2120422"/>
            <a:ext cx="6881691" cy="2611809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75DEB4-3B7B-480A-85D2-1A72285CB6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9758" y="1581201"/>
            <a:ext cx="6890567" cy="3746521"/>
          </a:xfrm>
          <a:prstGeom prst="rect">
            <a:avLst/>
          </a:prstGeom>
        </p:spPr>
      </p:pic>
      <p:pic>
        <p:nvPicPr>
          <p:cNvPr id="16" name="Picture 15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177A069C-D195-4D92-914D-967F54584C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42" y="5867444"/>
            <a:ext cx="2506117" cy="872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96A38-8CA6-4023-8E0E-BFFAF17D1C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2" y="148402"/>
            <a:ext cx="4636017" cy="18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076871"/>
            <a:ext cx="10309463" cy="3403600"/>
          </a:xfrm>
        </p:spPr>
        <p:txBody>
          <a:bodyPr anchor="ctr">
            <a:normAutofit/>
          </a:bodyPr>
          <a:lstStyle>
            <a:lvl1pPr algn="l">
              <a:defRPr sz="6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470400"/>
            <a:ext cx="1030946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F9671-0D29-E345-28E0-1A1F95E80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31988"/>
            <a:ext cx="10104273" cy="2595460"/>
          </a:xfrm>
        </p:spPr>
        <p:txBody>
          <a:bodyPr anchor="b">
            <a:normAutofit/>
          </a:bodyPr>
          <a:lstStyle>
            <a:lvl1pPr algn="l">
              <a:defRPr sz="6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10427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F85D4-EED5-B71A-F5B2-F9BA43C48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987986"/>
            <a:ext cx="9908460" cy="3022600"/>
          </a:xfrm>
        </p:spPr>
        <p:txBody>
          <a:bodyPr anchor="ctr">
            <a:normAutofit/>
          </a:bodyPr>
          <a:lstStyle>
            <a:lvl1pPr algn="l">
              <a:defRPr sz="6000" b="1" cap="none"/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332" y="4013200"/>
            <a:ext cx="990846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34" y="4527448"/>
            <a:ext cx="990846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B0B26-DFC3-A6E4-5103-7F708253F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27" y="987357"/>
            <a:ext cx="10037619" cy="3022600"/>
          </a:xfrm>
        </p:spPr>
        <p:txBody>
          <a:bodyPr anchor="ctr">
            <a:norm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1004751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04751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823C1-49E3-671C-4FA8-B39DEF93C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98FE1-CA90-4074-BFD1-B9A3326361D8}"/>
              </a:ext>
            </a:extLst>
          </p:cNvPr>
          <p:cNvSpPr/>
          <p:nvPr/>
        </p:nvSpPr>
        <p:spPr>
          <a:xfrm>
            <a:off x="1155986" y="1485900"/>
            <a:ext cx="9296113" cy="41656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262A8-2BB7-461E-8A29-282FB4B8A3FD}"/>
              </a:ext>
            </a:extLst>
          </p:cNvPr>
          <p:cNvSpPr txBox="1"/>
          <p:nvPr/>
        </p:nvSpPr>
        <p:spPr>
          <a:xfrm>
            <a:off x="1446245" y="1804489"/>
            <a:ext cx="86773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60269E"/>
                </a:solidFill>
                <a:latin typeface="+mj-lt"/>
              </a:rPr>
              <a:t>As Lutheran Women in Mission,</a:t>
            </a: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60269E"/>
                </a:solidFill>
                <a:latin typeface="+mj-lt"/>
              </a:rPr>
              <a:t>we joyfully proclaim Christ,</a:t>
            </a: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60269E"/>
                </a:solidFill>
                <a:latin typeface="+mj-lt"/>
              </a:rPr>
              <a:t>support missions, </a:t>
            </a:r>
            <a:br>
              <a:rPr lang="en-US" sz="4400" b="1" dirty="0">
                <a:solidFill>
                  <a:srgbClr val="60269E"/>
                </a:solidFill>
                <a:latin typeface="+mj-lt"/>
              </a:rPr>
            </a:br>
            <a:r>
              <a:rPr lang="en-US" sz="4400" b="1" dirty="0">
                <a:solidFill>
                  <a:srgbClr val="60269E"/>
                </a:solidFill>
                <a:latin typeface="+mj-lt"/>
              </a:rPr>
              <a:t>and equip women to honor God </a:t>
            </a:r>
            <a:br>
              <a:rPr lang="en-US" sz="4400" b="1" dirty="0">
                <a:solidFill>
                  <a:srgbClr val="60269E"/>
                </a:solidFill>
                <a:latin typeface="+mj-lt"/>
              </a:rPr>
            </a:br>
            <a:r>
              <a:rPr lang="en-US" sz="4400" b="1" dirty="0">
                <a:solidFill>
                  <a:srgbClr val="60269E"/>
                </a:solidFill>
                <a:latin typeface="+mj-lt"/>
              </a:rPr>
              <a:t>by serving others.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6B372-7B83-4690-85F4-4408CAC98B28}"/>
              </a:ext>
            </a:extLst>
          </p:cNvPr>
          <p:cNvSpPr txBox="1"/>
          <p:nvPr/>
        </p:nvSpPr>
        <p:spPr>
          <a:xfrm>
            <a:off x="677333" y="406565"/>
            <a:ext cx="722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216075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Foc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164879-F30E-4304-BE9A-0856E5ECDED5}"/>
              </a:ext>
            </a:extLst>
          </p:cNvPr>
          <p:cNvSpPr txBox="1">
            <a:spLocks/>
          </p:cNvSpPr>
          <p:nvPr/>
        </p:nvSpPr>
        <p:spPr>
          <a:xfrm>
            <a:off x="649348" y="756458"/>
            <a:ext cx="2093851" cy="8478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  <a:latin typeface="Montserrat SemiBold" panose="00000700000000000000" pitchFamily="2" charset="0"/>
              </a:rPr>
              <a:t>2021-2023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1DA26E-1024-4F4A-8092-4D9CA5A4A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88" y="0"/>
            <a:ext cx="6610829" cy="6957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644A1-AB1C-4F67-BE47-9BF741DD6CDF}"/>
              </a:ext>
            </a:extLst>
          </p:cNvPr>
          <p:cNvSpPr txBox="1"/>
          <p:nvPr/>
        </p:nvSpPr>
        <p:spPr>
          <a:xfrm>
            <a:off x="649348" y="1604356"/>
            <a:ext cx="303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Primary</a:t>
            </a:r>
          </a:p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61812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98FE1-CA90-4074-BFD1-B9A3326361D8}"/>
              </a:ext>
            </a:extLst>
          </p:cNvPr>
          <p:cNvSpPr/>
          <p:nvPr/>
        </p:nvSpPr>
        <p:spPr>
          <a:xfrm>
            <a:off x="7703728" y="1702880"/>
            <a:ext cx="3283697" cy="2249616"/>
          </a:xfrm>
          <a:prstGeom prst="rect">
            <a:avLst/>
          </a:prstGeom>
          <a:solidFill>
            <a:srgbClr val="F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262A8-2BB7-461E-8A29-282FB4B8A3FD}"/>
              </a:ext>
            </a:extLst>
          </p:cNvPr>
          <p:cNvSpPr txBox="1"/>
          <p:nvPr/>
        </p:nvSpPr>
        <p:spPr>
          <a:xfrm>
            <a:off x="7901093" y="1913072"/>
            <a:ext cx="2997841" cy="207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602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LWML</a:t>
            </a:r>
            <a:br>
              <a:rPr lang="en-US" sz="1600" b="1" dirty="0">
                <a:solidFill>
                  <a:srgbClr val="602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801 Seminary Place, Suite L010</a:t>
            </a:r>
          </a:p>
          <a:p>
            <a:pPr algn="l">
              <a:lnSpc>
                <a:spcPct val="150000"/>
              </a:lnSpc>
            </a:pPr>
            <a:r>
              <a:rPr lang="en-US" sz="14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St. Louis, MO  63105</a:t>
            </a:r>
          </a:p>
          <a:p>
            <a:pPr algn="l">
              <a:lnSpc>
                <a:spcPct val="150000"/>
              </a:lnSpc>
            </a:pPr>
            <a:r>
              <a:rPr lang="en-US" sz="14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(800) 252-5965</a:t>
            </a:r>
          </a:p>
          <a:p>
            <a:pPr algn="l">
              <a:lnSpc>
                <a:spcPct val="150000"/>
              </a:lnSpc>
            </a:pPr>
            <a:r>
              <a:rPr lang="en-US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Email:  </a:t>
            </a:r>
            <a:r>
              <a:rPr lang="en-US" sz="14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lwml@lwml.org</a:t>
            </a:r>
            <a:endParaRPr lang="en-US" sz="1400" i="1" u="non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en-US" sz="1600" b="1" dirty="0">
              <a:solidFill>
                <a:srgbClr val="60269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1997F5-5EA5-4FA3-877A-9C9D3787B86C}"/>
              </a:ext>
            </a:extLst>
          </p:cNvPr>
          <p:cNvGrpSpPr/>
          <p:nvPr/>
        </p:nvGrpSpPr>
        <p:grpSpPr>
          <a:xfrm>
            <a:off x="4765967" y="1543852"/>
            <a:ext cx="2842529" cy="3693319"/>
            <a:chOff x="1244279" y="2204737"/>
            <a:chExt cx="2842529" cy="3693319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FF8D53C-8966-4489-8492-2EA5C094D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80" y="2355526"/>
              <a:ext cx="436863" cy="436863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6E100C7F-5010-4DAC-B303-1058B3E1F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79" y="2903580"/>
              <a:ext cx="436863" cy="436863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8485D864-CF1D-4053-8DC0-F5B4B8B9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79" y="4038712"/>
              <a:ext cx="436863" cy="436863"/>
            </a:xfrm>
            <a:prstGeom prst="rect">
              <a:avLst/>
            </a:prstGeom>
          </p:spPr>
        </p:pic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19477AD-91CC-412D-8AB9-66DD96884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79" y="3464043"/>
              <a:ext cx="436863" cy="436863"/>
            </a:xfrm>
            <a:prstGeom prst="rect">
              <a:avLst/>
            </a:prstGeom>
          </p:spPr>
        </p:pic>
        <p:pic>
          <p:nvPicPr>
            <p:cNvPr id="19" name="Picture 18" descr="A picture containing text, sign, red, first-aid kit&#10;&#10;Description automatically generated">
              <a:extLst>
                <a:ext uri="{FF2B5EF4-FFF2-40B4-BE49-F238E27FC236}">
                  <a16:creationId xmlns:a16="http://schemas.microsoft.com/office/drawing/2014/main" id="{00049BF3-E475-499E-8C9D-B1636A3E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598" y="4613381"/>
              <a:ext cx="436863" cy="43686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B1652F-5494-4377-BDE4-96D64E37E9C5}"/>
                </a:ext>
              </a:extLst>
            </p:cNvPr>
            <p:cNvSpPr txBox="1"/>
            <p:nvPr/>
          </p:nvSpPr>
          <p:spPr>
            <a:xfrm>
              <a:off x="1716833" y="2204737"/>
              <a:ext cx="236997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@lwmlnational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C08B49-9628-4566-A2AA-028070E0EBF7}"/>
              </a:ext>
            </a:extLst>
          </p:cNvPr>
          <p:cNvSpPr txBox="1"/>
          <p:nvPr/>
        </p:nvSpPr>
        <p:spPr>
          <a:xfrm>
            <a:off x="789997" y="1913072"/>
            <a:ext cx="3380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4"/>
                </a:solidFill>
                <a:latin typeface="+mn-lt"/>
              </a:rPr>
              <a:t>Visit our website at </a:t>
            </a:r>
            <a:r>
              <a:rPr lang="en-US" sz="2000" i="1" dirty="0">
                <a:solidFill>
                  <a:schemeClr val="accent1"/>
                </a:solidFill>
                <a:latin typeface="+mn-lt"/>
              </a:rPr>
              <a:t>lwml.org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4"/>
                </a:solidFill>
                <a:latin typeface="+mn-lt"/>
              </a:rPr>
              <a:t>Download the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LWML App </a:t>
            </a:r>
            <a:r>
              <a:rPr lang="en-US" sz="2000" dirty="0">
                <a:solidFill>
                  <a:schemeClr val="accent4"/>
                </a:solidFill>
                <a:latin typeface="+mn-lt"/>
              </a:rPr>
              <a:t>from your device App Store.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B28F8D-90E3-4149-9507-F5369C797C36}"/>
              </a:ext>
            </a:extLst>
          </p:cNvPr>
          <p:cNvCxnSpPr/>
          <p:nvPr/>
        </p:nvCxnSpPr>
        <p:spPr>
          <a:xfrm>
            <a:off x="4471230" y="1702880"/>
            <a:ext cx="0" cy="337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F1A24-E65D-4983-BC68-21B100A4327D}"/>
              </a:ext>
            </a:extLst>
          </p:cNvPr>
          <p:cNvSpPr txBox="1"/>
          <p:nvPr/>
        </p:nvSpPr>
        <p:spPr>
          <a:xfrm>
            <a:off x="677333" y="406565"/>
            <a:ext cx="722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Connect with the LWML</a:t>
            </a:r>
          </a:p>
        </p:txBody>
      </p:sp>
    </p:spTree>
    <p:extLst>
      <p:ext uri="{BB962C8B-B14F-4D97-AF65-F5344CB8AC3E}">
        <p14:creationId xmlns:p14="http://schemas.microsoft.com/office/powerpoint/2010/main" val="399910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IPTUR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4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1" y="374073"/>
            <a:ext cx="9216366" cy="67882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4837"/>
            <a:ext cx="10303778" cy="4204336"/>
          </a:xfrm>
        </p:spPr>
        <p:txBody>
          <a:bodyPr/>
          <a:lstStyle>
            <a:lvl1pPr>
              <a:defRPr sz="3600" baseline="0"/>
            </a:lvl1pPr>
            <a:lvl2pPr>
              <a:defRPr sz="3400" baseline="0"/>
            </a:lvl2pPr>
            <a:lvl3pPr>
              <a:defRPr sz="3200" baseline="0"/>
            </a:lvl3pPr>
            <a:lvl4pPr>
              <a:defRPr sz="3000" baseline="0"/>
            </a:lvl4pPr>
            <a:lvl5pPr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308CC-1F4B-E80C-53C5-D938794A1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10378592" cy="1826581"/>
          </a:xfrm>
        </p:spPr>
        <p:txBody>
          <a:bodyPr anchor="b"/>
          <a:lstStyle>
            <a:lvl1pPr algn="l">
              <a:defRPr sz="6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1037859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1A05B-EE41-B24B-96E5-BE165191B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1" y="374073"/>
            <a:ext cx="9264831" cy="6788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882560"/>
            <a:ext cx="5021817" cy="4440620"/>
          </a:xfrm>
        </p:spPr>
        <p:txBody>
          <a:bodyPr/>
          <a:lstStyle>
            <a:lvl1pPr>
              <a:defRPr sz="3600" baseline="0"/>
            </a:lvl1pPr>
            <a:lvl2pPr>
              <a:defRPr sz="3400" baseline="0"/>
            </a:lvl2pPr>
            <a:lvl3pPr>
              <a:defRPr sz="3200" baseline="0"/>
            </a:lvl3pPr>
            <a:lvl4pPr>
              <a:defRPr sz="3000" baseline="0"/>
            </a:lvl4pPr>
            <a:lvl5pPr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7607" y="1882561"/>
            <a:ext cx="5021816" cy="4440620"/>
          </a:xfrm>
        </p:spPr>
        <p:txBody>
          <a:bodyPr/>
          <a:lstStyle>
            <a:lvl1pPr>
              <a:defRPr lang="en-US" sz="36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>
              <a:defRPr lang="en-US" sz="34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>
              <a:defRPr lang="en-US" sz="32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>
              <a:defRPr lang="en-US" sz="3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>
              <a:defRPr lang="en-US" sz="2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marL="0" lv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28E8F-22D5-26E2-A5F0-D7FF03C8E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1" y="374073"/>
            <a:ext cx="9264831" cy="6788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1221645"/>
            <a:ext cx="4994522" cy="7243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1949897"/>
            <a:ext cx="4994522" cy="437328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400" baseline="0"/>
            </a:lvl2pPr>
            <a:lvl3pPr>
              <a:defRPr sz="3200" baseline="0"/>
            </a:lvl3pPr>
            <a:lvl4pPr>
              <a:defRPr sz="3000"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6597" y="1221645"/>
            <a:ext cx="4994515" cy="7243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6599" y="1949898"/>
            <a:ext cx="4994514" cy="4373282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>
              <a:defRPr lang="en-US" sz="34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4pPr marL="1600200" indent="-228600">
              <a:defRPr lang="en-US" sz="3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</a:lstStyle>
          <a:p>
            <a:pPr marL="0" lv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A82B78-0070-7A66-AB09-6EF8D3ED9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0" y="343593"/>
            <a:ext cx="7557721" cy="7038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31C56-5368-5069-BF5F-686A7E18B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C152C-0B20-F573-873C-5BA7EC4B2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4576310" cy="127846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338" y="514924"/>
            <a:ext cx="5167515" cy="5526437"/>
          </a:xfrm>
        </p:spPr>
        <p:txBody>
          <a:bodyPr>
            <a:normAutofit/>
          </a:bodyPr>
          <a:lstStyle>
            <a:lvl1pPr>
              <a:defRPr sz="3600" b="0"/>
            </a:lvl1pPr>
            <a:lvl2pPr>
              <a:defRPr sz="3400" baseline="0"/>
            </a:lvl2pPr>
            <a:lvl3pPr>
              <a:defRPr sz="3000" baseline="0"/>
            </a:lvl3pPr>
            <a:lvl4pPr>
              <a:defRPr sz="3000"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4576310" cy="2584449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B2ADE-B117-B1B7-6109-90E70C6E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3" y="315882"/>
            <a:ext cx="9843113" cy="547727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801471"/>
            <a:ext cx="9843112" cy="521711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3FA58-F8B9-CE5C-17BD-F9D4C38DF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1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62D226B-354E-4BE9-9B78-BC1091F179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7856" y="1830115"/>
            <a:ext cx="6872515" cy="3184737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6F59E9DF-FAD4-4CA4-B86B-35025D9B22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6"/>
            <a:ext cx="6872514" cy="3239193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DAA43E-F670-4F34-91D5-4ACA8C0D3F2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>
          <a:xfrm rot="16200000">
            <a:off x="7357592" y="2014410"/>
            <a:ext cx="6872514" cy="2796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6E546-0E84-428F-9020-A1E5C90B79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3721" y="1795395"/>
            <a:ext cx="6881691" cy="3243519"/>
          </a:xfrm>
          <a:prstGeom prst="rect">
            <a:avLst/>
          </a:prstGeom>
        </p:spPr>
      </p:pic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9438987-B145-4651-8D21-FF8AE4D0FB2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7"/>
            <a:ext cx="6872514" cy="3239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4D329-13C8-4C6F-A054-0C2C3C0FC07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7"/>
          <a:stretch/>
        </p:blipFill>
        <p:spPr>
          <a:xfrm rot="16200000">
            <a:off x="7445250" y="2120422"/>
            <a:ext cx="6881691" cy="2611809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9CC3D3A-6807-4993-9E22-D908756B86C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9758" y="1581201"/>
            <a:ext cx="6890567" cy="37465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374073"/>
            <a:ext cx="10303779" cy="6788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230284"/>
            <a:ext cx="10303778" cy="50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010" y="6323182"/>
            <a:ext cx="466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B9EA9CE-E8EC-410B-99BE-BABBC2F185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3" y="5722952"/>
            <a:ext cx="799673" cy="10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2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2611-503C-49BB-A9B6-432B2B6D8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Venturing Out Of Our Comfort Zone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2C3F2-B4D9-4C2A-A28B-B8DA7E9C8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Special Focus Ministries Department</a:t>
            </a:r>
          </a:p>
          <a:p>
            <a:r>
              <a:rPr lang="en-US" dirty="0"/>
              <a:t>Linda Fees and Carmen Nagel</a:t>
            </a:r>
          </a:p>
        </p:txBody>
      </p:sp>
    </p:spTree>
    <p:extLst>
      <p:ext uri="{BB962C8B-B14F-4D97-AF65-F5344CB8AC3E}">
        <p14:creationId xmlns:p14="http://schemas.microsoft.com/office/powerpoint/2010/main" val="205559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A3A54C-BAE3-3E4A-DC65-1FA386AA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66" y="2459421"/>
            <a:ext cx="4992163" cy="3736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BCB82-6D17-0B1A-4D94-D14467B14876}"/>
              </a:ext>
            </a:extLst>
          </p:cNvPr>
          <p:cNvSpPr txBox="1"/>
          <p:nvPr/>
        </p:nvSpPr>
        <p:spPr>
          <a:xfrm>
            <a:off x="1965433" y="1434659"/>
            <a:ext cx="830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“I” is for INVOLVE</a:t>
            </a:r>
          </a:p>
        </p:txBody>
      </p:sp>
    </p:spTree>
    <p:extLst>
      <p:ext uri="{BB962C8B-B14F-4D97-AF65-F5344CB8AC3E}">
        <p14:creationId xmlns:p14="http://schemas.microsoft.com/office/powerpoint/2010/main" val="1891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AE8893-EFA7-4366-B7B6-7ED207745FB7}"/>
              </a:ext>
            </a:extLst>
          </p:cNvPr>
          <p:cNvSpPr txBox="1"/>
          <p:nvPr/>
        </p:nvSpPr>
        <p:spPr>
          <a:xfrm>
            <a:off x="2013625" y="1536174"/>
            <a:ext cx="92510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Therefore welcome one another as Christ has welcomed you, for the glory of God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(R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omans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15:7).</a:t>
            </a:r>
          </a:p>
        </p:txBody>
      </p:sp>
    </p:spTree>
    <p:extLst>
      <p:ext uri="{BB962C8B-B14F-4D97-AF65-F5344CB8AC3E}">
        <p14:creationId xmlns:p14="http://schemas.microsoft.com/office/powerpoint/2010/main" val="24767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2C6C49-566D-0969-BA42-40DBAFC42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17" y="2491402"/>
            <a:ext cx="2609314" cy="4054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5667EE-FDCC-6158-7C82-5D2220789AC9}"/>
              </a:ext>
            </a:extLst>
          </p:cNvPr>
          <p:cNvSpPr txBox="1"/>
          <p:nvPr/>
        </p:nvSpPr>
        <p:spPr>
          <a:xfrm>
            <a:off x="1965433" y="1140370"/>
            <a:ext cx="8303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“L” is for LISTEN</a:t>
            </a:r>
          </a:p>
        </p:txBody>
      </p:sp>
    </p:spTree>
    <p:extLst>
      <p:ext uri="{BB962C8B-B14F-4D97-AF65-F5344CB8AC3E}">
        <p14:creationId xmlns:p14="http://schemas.microsoft.com/office/powerpoint/2010/main" val="22440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4EB53A-62E1-2244-7AD6-CF7F4C4251ED}"/>
              </a:ext>
            </a:extLst>
          </p:cNvPr>
          <p:cNvSpPr txBox="1">
            <a:spLocks/>
          </p:cNvSpPr>
          <p:nvPr/>
        </p:nvSpPr>
        <p:spPr>
          <a:xfrm>
            <a:off x="1623265" y="1908713"/>
            <a:ext cx="10303778" cy="42043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400" dirty="0"/>
              <a:t>Pay Attention</a:t>
            </a:r>
          </a:p>
          <a:p>
            <a:pPr lvl="1"/>
            <a:r>
              <a:rPr lang="en-US" sz="4400" dirty="0"/>
              <a:t>Pay </a:t>
            </a:r>
            <a:r>
              <a:rPr lang="en-US" sz="4400" b="1" u="sng" dirty="0"/>
              <a:t>CLOSE</a:t>
            </a:r>
            <a:r>
              <a:rPr lang="en-US" sz="4400" dirty="0"/>
              <a:t> Attention</a:t>
            </a:r>
          </a:p>
          <a:p>
            <a:pPr lvl="1"/>
            <a:r>
              <a:rPr lang="en-US" sz="4400" dirty="0"/>
              <a:t>Provide Feedback</a:t>
            </a:r>
          </a:p>
          <a:p>
            <a:pPr lvl="1"/>
            <a:r>
              <a:rPr lang="en-US" sz="4400" dirty="0"/>
              <a:t>Defer Judgment</a:t>
            </a:r>
          </a:p>
          <a:p>
            <a:pPr lvl="1"/>
            <a:r>
              <a:rPr lang="en-US" sz="4400" dirty="0"/>
              <a:t>Respond Appropriately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8D86B-2AC0-D43F-59B4-0D622A42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75" y="302283"/>
            <a:ext cx="6533224" cy="60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1275EA-5EDC-99DA-F9E3-88596996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85" y="2871704"/>
            <a:ext cx="3670110" cy="367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13661-8EA4-4570-42B8-40D3B9DE0BEB}"/>
              </a:ext>
            </a:extLst>
          </p:cNvPr>
          <p:cNvSpPr txBox="1"/>
          <p:nvPr/>
        </p:nvSpPr>
        <p:spPr>
          <a:xfrm>
            <a:off x="1061545" y="1618593"/>
            <a:ext cx="10079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“E”</a:t>
            </a:r>
            <a:r>
              <a:rPr lang="en-US" sz="6000" dirty="0"/>
              <a:t>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is</a:t>
            </a:r>
            <a:r>
              <a:rPr lang="en-US" sz="6000" dirty="0"/>
              <a:t> 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for</a:t>
            </a:r>
            <a:r>
              <a:rPr lang="en-US" sz="6000" dirty="0"/>
              <a:t> 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ENCOURAGE</a:t>
            </a:r>
          </a:p>
        </p:txBody>
      </p:sp>
    </p:spTree>
    <p:extLst>
      <p:ext uri="{BB962C8B-B14F-4D97-AF65-F5344CB8AC3E}">
        <p14:creationId xmlns:p14="http://schemas.microsoft.com/office/powerpoint/2010/main" val="7465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7817743-1FF2-50A2-DDB9-764E886C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56" y="601705"/>
            <a:ext cx="4230062" cy="58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F5CE4-57EE-8695-A3FA-EF12411F5FAA}"/>
              </a:ext>
            </a:extLst>
          </p:cNvPr>
          <p:cNvSpPr txBox="1"/>
          <p:nvPr/>
        </p:nvSpPr>
        <p:spPr>
          <a:xfrm>
            <a:off x="1753339" y="770540"/>
            <a:ext cx="78434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I   S – M – I – L - E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Yes, that’s the look for me!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I’m very blessed, 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can do nothing less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Than S – M – I – L - E</a:t>
            </a:r>
          </a:p>
        </p:txBody>
      </p:sp>
    </p:spTree>
    <p:extLst>
      <p:ext uri="{BB962C8B-B14F-4D97-AF65-F5344CB8AC3E}">
        <p14:creationId xmlns:p14="http://schemas.microsoft.com/office/powerpoint/2010/main" val="148407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43784B-F06F-6923-FBC6-B27CAC59CAD0}"/>
              </a:ext>
            </a:extLst>
          </p:cNvPr>
          <p:cNvSpPr txBox="1"/>
          <p:nvPr/>
        </p:nvSpPr>
        <p:spPr>
          <a:xfrm>
            <a:off x="2889682" y="2540778"/>
            <a:ext cx="609895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186097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353D58-3885-A4D0-36C6-90FA0DB4169B}"/>
              </a:ext>
            </a:extLst>
          </p:cNvPr>
          <p:cNvSpPr txBox="1"/>
          <p:nvPr/>
        </p:nvSpPr>
        <p:spPr>
          <a:xfrm>
            <a:off x="1662086" y="980362"/>
            <a:ext cx="8938574" cy="5290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 S – M – I – L - E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that’s the look for me!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very blessed,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do nothing less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S – M – I – L - 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778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61AC6B-B1F1-2500-B204-93548D4D9637}"/>
              </a:ext>
            </a:extLst>
          </p:cNvPr>
          <p:cNvSpPr txBox="1"/>
          <p:nvPr/>
        </p:nvSpPr>
        <p:spPr>
          <a:xfrm>
            <a:off x="2525696" y="1166842"/>
            <a:ext cx="609895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Glad</a:t>
            </a:r>
          </a:p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Joy</a:t>
            </a:r>
          </a:p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Rejoice</a:t>
            </a:r>
          </a:p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Cheerful</a:t>
            </a:r>
          </a:p>
        </p:txBody>
      </p:sp>
    </p:spTree>
    <p:extLst>
      <p:ext uri="{BB962C8B-B14F-4D97-AF65-F5344CB8AC3E}">
        <p14:creationId xmlns:p14="http://schemas.microsoft.com/office/powerpoint/2010/main" val="31820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3109F6-9FB9-0188-276A-C574D44E6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91"/>
          <a:stretch/>
        </p:blipFill>
        <p:spPr>
          <a:xfrm>
            <a:off x="4507483" y="2420267"/>
            <a:ext cx="3151849" cy="4180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AD695-59FC-0797-67F8-9D8CE28FD3A2}"/>
              </a:ext>
            </a:extLst>
          </p:cNvPr>
          <p:cNvSpPr txBox="1"/>
          <p:nvPr/>
        </p:nvSpPr>
        <p:spPr>
          <a:xfrm>
            <a:off x="2427889" y="1319045"/>
            <a:ext cx="804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“S” is for SHARE</a:t>
            </a:r>
          </a:p>
        </p:txBody>
      </p:sp>
    </p:spTree>
    <p:extLst>
      <p:ext uri="{BB962C8B-B14F-4D97-AF65-F5344CB8AC3E}">
        <p14:creationId xmlns:p14="http://schemas.microsoft.com/office/powerpoint/2010/main" val="2575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F639F4-00B8-8253-F252-6E51EFB3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0" y="2053488"/>
            <a:ext cx="4325305" cy="2604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90BA18-01FA-F3F1-DE72-96E95028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181" y="1997892"/>
            <a:ext cx="3216616" cy="271573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FDBD477-D298-E2CA-3455-664215E412B6}"/>
              </a:ext>
            </a:extLst>
          </p:cNvPr>
          <p:cNvSpPr/>
          <p:nvPr/>
        </p:nvSpPr>
        <p:spPr>
          <a:xfrm>
            <a:off x="5140171" y="33557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077A583B-12B6-9A17-B016-5F51A563D73C}"/>
              </a:ext>
            </a:extLst>
          </p:cNvPr>
          <p:cNvSpPr/>
          <p:nvPr/>
        </p:nvSpPr>
        <p:spPr>
          <a:xfrm>
            <a:off x="6418555" y="33557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5489D-4371-AA86-A942-D812C12BB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1" y="3066505"/>
            <a:ext cx="4348537" cy="2837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D467D9-E226-3512-F3A3-CDFEEAAB1DE4}"/>
              </a:ext>
            </a:extLst>
          </p:cNvPr>
          <p:cNvSpPr txBox="1"/>
          <p:nvPr/>
        </p:nvSpPr>
        <p:spPr>
          <a:xfrm>
            <a:off x="2427889" y="1319045"/>
            <a:ext cx="804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SHARE STORIES</a:t>
            </a:r>
          </a:p>
        </p:txBody>
      </p:sp>
    </p:spTree>
    <p:extLst>
      <p:ext uri="{BB962C8B-B14F-4D97-AF65-F5344CB8AC3E}">
        <p14:creationId xmlns:p14="http://schemas.microsoft.com/office/powerpoint/2010/main" val="8092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ABE1A0-E6BF-7F02-04BB-3EA489DF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32" y="3089043"/>
            <a:ext cx="3383573" cy="3170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60FCC-C27D-05D2-2D9F-E3846CFA519F}"/>
              </a:ext>
            </a:extLst>
          </p:cNvPr>
          <p:cNvSpPr txBox="1"/>
          <p:nvPr/>
        </p:nvSpPr>
        <p:spPr>
          <a:xfrm>
            <a:off x="788276" y="2054770"/>
            <a:ext cx="10552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“M” is for MENTOR(</a:t>
            </a:r>
            <a:r>
              <a:rPr lang="en-US" sz="6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ing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70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E39AA5-4DCC-8834-49D7-AC8A8C93B831}"/>
              </a:ext>
            </a:extLst>
          </p:cNvPr>
          <p:cNvSpPr txBox="1"/>
          <p:nvPr/>
        </p:nvSpPr>
        <p:spPr>
          <a:xfrm>
            <a:off x="1713187" y="974197"/>
            <a:ext cx="9701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Mentoring is sharing real life with real people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9BEDF-B5CA-E4D9-0814-4E48C834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39" y="3022115"/>
            <a:ext cx="3316511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8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urple EDIT">
  <a:themeElements>
    <a:clrScheme name="LWM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60259E"/>
      </a:accent1>
      <a:accent2>
        <a:srgbClr val="D0B8EA"/>
      </a:accent2>
      <a:accent3>
        <a:srgbClr val="DBAB24"/>
      </a:accent3>
      <a:accent4>
        <a:srgbClr val="A19FA2"/>
      </a:accent4>
      <a:accent5>
        <a:srgbClr val="D7D8D3"/>
      </a:accent5>
      <a:accent6>
        <a:srgbClr val="F1E5C9"/>
      </a:accent6>
      <a:hlink>
        <a:srgbClr val="DBAB24"/>
      </a:hlink>
      <a:folHlink>
        <a:srgbClr val="F1D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EDIT" id="{7A0EEDF7-63FA-41D8-B7D4-32ACD0EF4644}" vid="{2A959623-6E5F-4060-A6EA-BB18D69B9D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EDIT</Template>
  <TotalTime>812</TotalTime>
  <Words>169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 SemiBold</vt:lpstr>
      <vt:lpstr>Verdana</vt:lpstr>
      <vt:lpstr>Wingdings 3</vt:lpstr>
      <vt:lpstr>Purple EDIT</vt:lpstr>
      <vt:lpstr>Venturing Out Of Our Comfort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Levenhagen</dc:creator>
  <cp:lastModifiedBy>Carmen Nagel</cp:lastModifiedBy>
  <cp:revision>29</cp:revision>
  <cp:lastPrinted>2022-10-16T21:06:22Z</cp:lastPrinted>
  <dcterms:created xsi:type="dcterms:W3CDTF">2021-11-12T19:55:56Z</dcterms:created>
  <dcterms:modified xsi:type="dcterms:W3CDTF">2022-10-25T12:56:42Z</dcterms:modified>
</cp:coreProperties>
</file>