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41" r:id="rId3"/>
    <p:sldId id="345" r:id="rId4"/>
    <p:sldId id="302" r:id="rId5"/>
    <p:sldId id="263" r:id="rId6"/>
    <p:sldId id="266" r:id="rId7"/>
    <p:sldId id="349" r:id="rId8"/>
    <p:sldId id="323" r:id="rId9"/>
    <p:sldId id="268" r:id="rId10"/>
    <p:sldId id="348" r:id="rId11"/>
    <p:sldId id="351" r:id="rId12"/>
    <p:sldId id="352" r:id="rId13"/>
    <p:sldId id="350" r:id="rId14"/>
    <p:sldId id="353" r:id="rId15"/>
    <p:sldId id="320" r:id="rId16"/>
    <p:sldId id="35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da Galli" initials="RG" lastIdx="1" clrIdx="0">
    <p:extLst>
      <p:ext uri="{19B8F6BF-5375-455C-9EA6-DF929625EA0E}">
        <p15:presenceInfo xmlns:p15="http://schemas.microsoft.com/office/powerpoint/2012/main" userId="703c5e8e4f39fc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38" y="588"/>
      </p:cViewPr>
      <p:guideLst/>
    </p:cSldViewPr>
  </p:slideViewPr>
  <p:notesTextViewPr>
    <p:cViewPr>
      <p:scale>
        <a:sx n="3" d="2"/>
        <a:sy n="3" d="2"/>
      </p:scale>
      <p:origin x="0" y="0"/>
    </p:cViewPr>
  </p:notesTextViewPr>
  <p:sorterViewPr>
    <p:cViewPr>
      <p:scale>
        <a:sx n="107" d="100"/>
        <a:sy n="107" d="100"/>
      </p:scale>
      <p:origin x="0" y="0"/>
    </p:cViewPr>
  </p:sorterViewPr>
  <p:notesViewPr>
    <p:cSldViewPr snapToGrid="0">
      <p:cViewPr varScale="1">
        <p:scale>
          <a:sx n="59" d="100"/>
          <a:sy n="59" d="100"/>
        </p:scale>
        <p:origin x="267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2T14:19:44.662"/>
    </inkml:context>
    <inkml:brush xml:id="br0">
      <inkml:brushProperty name="width" value="0.05" units="cm"/>
      <inkml:brushProperty name="height" value="0.05" units="cm"/>
      <inkml:brushProperty name="color" value="#E71224"/>
    </inkml:brush>
  </inkml:definitions>
  <inkml:trace contextRef="#ctx0" brushRef="#br0">3503 39 24575,'-1571'0'0,"1531"-2"0,-1-2 0,-39-9 0,36 5 0,-59-2 0,-339 9 0,206 3 0,184 1 0,0 3 0,1 1 0,-80 24 0,25-6 0,70-15 0,0 2 0,1 2 0,1 1 0,-45 26 0,10-5 0,49-24 0,0 1 0,1 1 0,1 1 0,-23 23 0,40-37 0,-23 23 0,2 2 0,0 1 0,-23 36 0,40-54 0,1 1 0,-1-1 0,2 1 0,-1 0 0,1 0 0,1 1 0,0-1 0,0 1 0,1 10 0,-1 8 0,2 0 0,5 30 0,-5-51 0,2 0 0,-1 0 0,1 0 0,0-1 0,0 1 0,1-1 0,0 1 0,0-1 0,1 0 0,0 0 0,0-1 0,1 1 0,0-1 0,0 0 0,0 0 0,1-1 0,0 1 0,0-1 0,0 0 0,1-1 0,-1 0 0,1 0 0,0 0 0,1-1 0,8 3 0,9 2 0,0-2 0,1 0 0,0-2 0,0-1 0,0-1 0,33-2 0,2-2 0,-36 0 0,0 2 0,0 0 0,0 2 0,0 0 0,32 8 0,-23-1 0,1-2 0,1-2 0,45 1 0,112-7 0,-80-2 0,-79 1 0,0-1 0,42-10 0,-38 5 0,50-3 0,491 8 0,-296 5 0,-236-2 0,-13-1 0,-1 0 0,1 3 0,0 1 0,0 1 0,-1 2 0,38 11 0,-38-7 0,1 0 0,0-3 0,1 0 0,48 1 0,139-7 0,18 1 0,-123 16 0,-81-10 0,69 4 0,-92-12 0,0 0 0,-1-1 0,1 0 0,-1-1 0,0-1 0,0 0 0,0 0 0,0-1 0,17-8 0,-10 2 0,0 0 0,-1-1 0,-1-1 0,28-24 0,-38 30 0,0-1 0,-1 0 0,0-1 0,-1 1 0,1-1 0,-1 0 0,-1 0 0,0-1 0,0 0 0,0 1 0,-1-1 0,3-18 0,0-12 0,-3-1 0,-1 0 0,-2 1 0,-6-56 0,4 88 0,1 0 0,-2 1 0,1-1 0,-1 0 0,0 1 0,0-1 0,-1 1 0,1 0 0,-2 0 0,1 0 0,-9-8 0,-61-54 0,69 63 0,-10-7-170,-1 1-1,0 0 0,-1 1 1,0 0-1,0 2 0,-1 0 1,-22-7-1,4 6-6655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2E13CF0B-A9AF-4141-A7A3-A8ED38BA1B7D}" type="datetimeFigureOut">
              <a:rPr lang="en-US" smtClean="0"/>
              <a:t>7/12/2023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FD28C074-FDF9-4879-81D6-BF91CD044FC3}" type="slidenum">
              <a:rPr lang="en-US" smtClean="0"/>
              <a:t>‹#›</a:t>
            </a:fld>
            <a:endParaRPr lang="en-US"/>
          </a:p>
        </p:txBody>
      </p:sp>
    </p:spTree>
    <p:extLst>
      <p:ext uri="{BB962C8B-B14F-4D97-AF65-F5344CB8AC3E}">
        <p14:creationId xmlns:p14="http://schemas.microsoft.com/office/powerpoint/2010/main" val="359479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8C074-FDF9-4879-81D6-BF91CD044FC3}" type="slidenum">
              <a:rPr lang="en-US" smtClean="0"/>
              <a:t>1</a:t>
            </a:fld>
            <a:endParaRPr lang="en-US"/>
          </a:p>
        </p:txBody>
      </p:sp>
    </p:spTree>
    <p:extLst>
      <p:ext uri="{BB962C8B-B14F-4D97-AF65-F5344CB8AC3E}">
        <p14:creationId xmlns:p14="http://schemas.microsoft.com/office/powerpoint/2010/main" val="350047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after questions 1 and 2 as summary of two</a:t>
            </a:r>
          </a:p>
        </p:txBody>
      </p:sp>
      <p:sp>
        <p:nvSpPr>
          <p:cNvPr id="4" name="Slide Number Placeholder 3"/>
          <p:cNvSpPr>
            <a:spLocks noGrp="1"/>
          </p:cNvSpPr>
          <p:nvPr>
            <p:ph type="sldNum" sz="quarter" idx="5"/>
          </p:nvPr>
        </p:nvSpPr>
        <p:spPr/>
        <p:txBody>
          <a:bodyPr/>
          <a:lstStyle/>
          <a:p>
            <a:fld id="{FD28C074-FDF9-4879-81D6-BF91CD044FC3}" type="slidenum">
              <a:rPr lang="en-US" smtClean="0"/>
              <a:t>2</a:t>
            </a:fld>
            <a:endParaRPr lang="en-US"/>
          </a:p>
        </p:txBody>
      </p:sp>
    </p:spTree>
    <p:extLst>
      <p:ext uri="{BB962C8B-B14F-4D97-AF65-F5344CB8AC3E}">
        <p14:creationId xmlns:p14="http://schemas.microsoft.com/office/powerpoint/2010/main" val="149001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after Q?</a:t>
            </a:r>
          </a:p>
        </p:txBody>
      </p:sp>
      <p:sp>
        <p:nvSpPr>
          <p:cNvPr id="4" name="Slide Number Placeholder 3"/>
          <p:cNvSpPr>
            <a:spLocks noGrp="1"/>
          </p:cNvSpPr>
          <p:nvPr>
            <p:ph type="sldNum" sz="quarter" idx="5"/>
          </p:nvPr>
        </p:nvSpPr>
        <p:spPr/>
        <p:txBody>
          <a:bodyPr/>
          <a:lstStyle/>
          <a:p>
            <a:fld id="{FD28C074-FDF9-4879-81D6-BF91CD044FC3}" type="slidenum">
              <a:rPr lang="en-US" smtClean="0"/>
              <a:t>3</a:t>
            </a:fld>
            <a:endParaRPr lang="en-US"/>
          </a:p>
        </p:txBody>
      </p:sp>
    </p:spTree>
    <p:extLst>
      <p:ext uri="{BB962C8B-B14F-4D97-AF65-F5344CB8AC3E}">
        <p14:creationId xmlns:p14="http://schemas.microsoft.com/office/powerpoint/2010/main" val="334594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online giving, go to our website at kansaslwml.org.  Select Donate Now or Ways to Give from the drop-down menu.</a:t>
            </a:r>
          </a:p>
        </p:txBody>
      </p:sp>
      <p:sp>
        <p:nvSpPr>
          <p:cNvPr id="4" name="Slide Number Placeholder 3"/>
          <p:cNvSpPr>
            <a:spLocks noGrp="1"/>
          </p:cNvSpPr>
          <p:nvPr>
            <p:ph type="sldNum" sz="quarter" idx="5"/>
          </p:nvPr>
        </p:nvSpPr>
        <p:spPr/>
        <p:txBody>
          <a:bodyPr/>
          <a:lstStyle/>
          <a:p>
            <a:fld id="{FD28C074-FDF9-4879-81D6-BF91CD044FC3}" type="slidenum">
              <a:rPr lang="en-US" smtClean="0"/>
              <a:t>4</a:t>
            </a:fld>
            <a:endParaRPr lang="en-US"/>
          </a:p>
        </p:txBody>
      </p:sp>
    </p:spTree>
    <p:extLst>
      <p:ext uri="{BB962C8B-B14F-4D97-AF65-F5344CB8AC3E}">
        <p14:creationId xmlns:p14="http://schemas.microsoft.com/office/powerpoint/2010/main" val="89797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Giving page.</a:t>
            </a:r>
          </a:p>
        </p:txBody>
      </p:sp>
      <p:sp>
        <p:nvSpPr>
          <p:cNvPr id="4" name="Slide Number Placeholder 3"/>
          <p:cNvSpPr>
            <a:spLocks noGrp="1"/>
          </p:cNvSpPr>
          <p:nvPr>
            <p:ph type="sldNum" sz="quarter" idx="5"/>
          </p:nvPr>
        </p:nvSpPr>
        <p:spPr/>
        <p:txBody>
          <a:bodyPr/>
          <a:lstStyle/>
          <a:p>
            <a:fld id="{FD28C074-FDF9-4879-81D6-BF91CD044FC3}" type="slidenum">
              <a:rPr lang="en-US" smtClean="0"/>
              <a:t>5</a:t>
            </a:fld>
            <a:endParaRPr lang="en-US"/>
          </a:p>
        </p:txBody>
      </p:sp>
    </p:spTree>
    <p:extLst>
      <p:ext uri="{BB962C8B-B14F-4D97-AF65-F5344CB8AC3E}">
        <p14:creationId xmlns:p14="http://schemas.microsoft.com/office/powerpoint/2010/main" val="417990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28C074-FDF9-4879-81D6-BF91CD044FC3}" type="slidenum">
              <a:rPr lang="en-US" smtClean="0"/>
              <a:t>6</a:t>
            </a:fld>
            <a:endParaRPr lang="en-US"/>
          </a:p>
        </p:txBody>
      </p:sp>
    </p:spTree>
    <p:extLst>
      <p:ext uri="{BB962C8B-B14F-4D97-AF65-F5344CB8AC3E}">
        <p14:creationId xmlns:p14="http://schemas.microsoft.com/office/powerpoint/2010/main" val="1502529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8C074-FDF9-4879-81D6-BF91CD044FC3}" type="slidenum">
              <a:rPr lang="en-US" smtClean="0"/>
              <a:t>8</a:t>
            </a:fld>
            <a:endParaRPr lang="en-US"/>
          </a:p>
        </p:txBody>
      </p:sp>
    </p:spTree>
    <p:extLst>
      <p:ext uri="{BB962C8B-B14F-4D97-AF65-F5344CB8AC3E}">
        <p14:creationId xmlns:p14="http://schemas.microsoft.com/office/powerpoint/2010/main" val="127059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scrolling down the Giving page.</a:t>
            </a:r>
          </a:p>
        </p:txBody>
      </p:sp>
      <p:sp>
        <p:nvSpPr>
          <p:cNvPr id="4" name="Slide Number Placeholder 3"/>
          <p:cNvSpPr>
            <a:spLocks noGrp="1"/>
          </p:cNvSpPr>
          <p:nvPr>
            <p:ph type="sldNum" sz="quarter" idx="5"/>
          </p:nvPr>
        </p:nvSpPr>
        <p:spPr/>
        <p:txBody>
          <a:bodyPr/>
          <a:lstStyle/>
          <a:p>
            <a:fld id="{FD28C074-FDF9-4879-81D6-BF91CD044FC3}" type="slidenum">
              <a:rPr lang="en-US" smtClean="0"/>
              <a:t>9</a:t>
            </a:fld>
            <a:endParaRPr lang="en-US"/>
          </a:p>
        </p:txBody>
      </p:sp>
    </p:spTree>
    <p:extLst>
      <p:ext uri="{BB962C8B-B14F-4D97-AF65-F5344CB8AC3E}">
        <p14:creationId xmlns:p14="http://schemas.microsoft.com/office/powerpoint/2010/main" val="101048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Giving page also has information on downloading and using the </a:t>
            </a:r>
            <a:r>
              <a:rPr lang="en-US" dirty="0" err="1"/>
              <a:t>Vanco</a:t>
            </a:r>
            <a:r>
              <a:rPr lang="en-US" dirty="0"/>
              <a:t> Mobile app to give using your smartphone.</a:t>
            </a:r>
          </a:p>
        </p:txBody>
      </p:sp>
      <p:sp>
        <p:nvSpPr>
          <p:cNvPr id="4" name="Slide Number Placeholder 3"/>
          <p:cNvSpPr>
            <a:spLocks noGrp="1"/>
          </p:cNvSpPr>
          <p:nvPr>
            <p:ph type="sldNum" sz="quarter" idx="5"/>
          </p:nvPr>
        </p:nvSpPr>
        <p:spPr/>
        <p:txBody>
          <a:bodyPr/>
          <a:lstStyle/>
          <a:p>
            <a:fld id="{FD28C074-FDF9-4879-81D6-BF91CD044FC3}" type="slidenum">
              <a:rPr lang="en-US" smtClean="0"/>
              <a:t>15</a:t>
            </a:fld>
            <a:endParaRPr lang="en-US"/>
          </a:p>
        </p:txBody>
      </p:sp>
    </p:spTree>
    <p:extLst>
      <p:ext uri="{BB962C8B-B14F-4D97-AF65-F5344CB8AC3E}">
        <p14:creationId xmlns:p14="http://schemas.microsoft.com/office/powerpoint/2010/main" val="279682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98A-DFBC-4124-AFB1-8568CB33D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624F62-BBFE-4E79-BB0F-7AD002AA3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2A4F11-037C-45A0-8F63-D8E93D30665E}"/>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5" name="Footer Placeholder 4">
            <a:extLst>
              <a:ext uri="{FF2B5EF4-FFF2-40B4-BE49-F238E27FC236}">
                <a16:creationId xmlns:a16="http://schemas.microsoft.com/office/drawing/2014/main" id="{3D40FA99-B56A-40F8-9CA9-9F648B691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5B64-C453-4A24-A4C5-8526DB1AA76D}"/>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85674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62C2-8889-4122-9B55-6A015B3246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2CF69A-0BC9-46AA-AFB4-644C33586F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47F3B-14F3-44AA-BCF2-06DC2D90F1E6}"/>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5" name="Footer Placeholder 4">
            <a:extLst>
              <a:ext uri="{FF2B5EF4-FFF2-40B4-BE49-F238E27FC236}">
                <a16:creationId xmlns:a16="http://schemas.microsoft.com/office/drawing/2014/main" id="{0E71374C-6E97-4E13-8FBD-1D9F34ED1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8BBB8-9FC0-4CA3-8126-6710B9BB7DE3}"/>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322421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51F3A-174E-4C81-9A83-79C7C2BE4C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35867-6C22-4E20-82E8-AFB6FC18D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669DB-702A-4E21-A7F3-21EF37347314}"/>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5" name="Footer Placeholder 4">
            <a:extLst>
              <a:ext uri="{FF2B5EF4-FFF2-40B4-BE49-F238E27FC236}">
                <a16:creationId xmlns:a16="http://schemas.microsoft.com/office/drawing/2014/main" id="{06F2EF4D-3079-4B7C-959F-5B82C3F85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657C7-F136-4E93-A029-45120B7434D2}"/>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364698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EE1B-4F5A-426A-9C0F-902BDAF27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1B428-1E69-4C6A-978E-AC17B2C10C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C9510-C1AF-4EFD-BA56-546EF6EB15CA}"/>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5" name="Footer Placeholder 4">
            <a:extLst>
              <a:ext uri="{FF2B5EF4-FFF2-40B4-BE49-F238E27FC236}">
                <a16:creationId xmlns:a16="http://schemas.microsoft.com/office/drawing/2014/main" id="{DDF6853A-4E39-4F00-942C-012F8CFFF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3E499-9F73-4043-8FBA-898C52B23AAB}"/>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66876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A65D-70F5-424D-9D13-1167846E8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DA1B09-92A4-4A36-AFA0-5B0EC58F1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794A0-4440-444C-B5E1-CEFB2E33F52E}"/>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5" name="Footer Placeholder 4">
            <a:extLst>
              <a:ext uri="{FF2B5EF4-FFF2-40B4-BE49-F238E27FC236}">
                <a16:creationId xmlns:a16="http://schemas.microsoft.com/office/drawing/2014/main" id="{CB02C5E7-57EA-4C8C-9570-619EB045B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E1755-0B93-40C4-9C1B-9074F890D4D7}"/>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425458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3783-166B-457E-BBE4-220D5C2EE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5C856-925F-44FB-97FA-D1D826134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8E514-85F3-41F0-BA58-F82435E59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5DA221-0FFE-4083-9157-EEB389A5067E}"/>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6" name="Footer Placeholder 5">
            <a:extLst>
              <a:ext uri="{FF2B5EF4-FFF2-40B4-BE49-F238E27FC236}">
                <a16:creationId xmlns:a16="http://schemas.microsoft.com/office/drawing/2014/main" id="{45FBCDFF-BE7C-46AB-B082-E085612B7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37D04-E006-44C1-B53B-8B8FC9CD2857}"/>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191842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4FD5-264E-47EA-A0C3-FB1B2867FB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4BEF5C-7466-4340-AD8D-A3E4C5B38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AD55D-25C8-4B64-99E9-E15DF29E29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133D66-F785-46B7-A798-06296AEE2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189828-9DAD-4F21-9B1C-DA43772601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B73F5-CC55-40A5-9CF1-1C97DCDCEF74}"/>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8" name="Footer Placeholder 7">
            <a:extLst>
              <a:ext uri="{FF2B5EF4-FFF2-40B4-BE49-F238E27FC236}">
                <a16:creationId xmlns:a16="http://schemas.microsoft.com/office/drawing/2014/main" id="{49F1FEF2-0CC9-440F-8FED-29F83E117F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2D8D6A-7C79-48BD-8AB3-D7408BAF4625}"/>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388055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70AF-155C-426B-AE2C-48928ADA42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DF8A50-CF3E-4380-8F5D-561126410806}"/>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4" name="Footer Placeholder 3">
            <a:extLst>
              <a:ext uri="{FF2B5EF4-FFF2-40B4-BE49-F238E27FC236}">
                <a16:creationId xmlns:a16="http://schemas.microsoft.com/office/drawing/2014/main" id="{E4EA7336-0E82-470A-A423-E5D5BA0718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E97A4A-63F6-4C3E-890A-32B8B3BCC088}"/>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334576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21C4A-811A-499B-986D-D64C6F762892}"/>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3" name="Footer Placeholder 2">
            <a:extLst>
              <a:ext uri="{FF2B5EF4-FFF2-40B4-BE49-F238E27FC236}">
                <a16:creationId xmlns:a16="http://schemas.microsoft.com/office/drawing/2014/main" id="{0B14179F-A435-4367-ACF9-39E42F73C8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95131-976A-4C87-9B40-A4C1F9DD0754}"/>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227124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F9D2-E6EB-4169-8656-4F7AC8A4F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A7B30C-38BA-4C38-8C7A-B35859B8A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0B149-B28F-4125-9BFB-D9C488206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1F7C0-8600-4890-ABC3-816E36A3965C}"/>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6" name="Footer Placeholder 5">
            <a:extLst>
              <a:ext uri="{FF2B5EF4-FFF2-40B4-BE49-F238E27FC236}">
                <a16:creationId xmlns:a16="http://schemas.microsoft.com/office/drawing/2014/main" id="{37015ACD-9F6C-4ED4-8341-8740CD87C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743A2-55E8-4651-BC2D-F03704B45A92}"/>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17240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7E96-B11B-418A-A598-FB6354F47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BD398E-8396-4083-AFED-7FB93A976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D88511-F444-4364-9F6C-468A59947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2A25E-BD32-4521-BC5E-BD7941EB8EAB}"/>
              </a:ext>
            </a:extLst>
          </p:cNvPr>
          <p:cNvSpPr>
            <a:spLocks noGrp="1"/>
          </p:cNvSpPr>
          <p:nvPr>
            <p:ph type="dt" sz="half" idx="10"/>
          </p:nvPr>
        </p:nvSpPr>
        <p:spPr/>
        <p:txBody>
          <a:bodyPr/>
          <a:lstStyle/>
          <a:p>
            <a:fld id="{956C3A53-CD38-4592-AAF3-D5DD13C42E6B}" type="datetimeFigureOut">
              <a:rPr lang="en-US" smtClean="0"/>
              <a:t>7/12/2023</a:t>
            </a:fld>
            <a:endParaRPr lang="en-US"/>
          </a:p>
        </p:txBody>
      </p:sp>
      <p:sp>
        <p:nvSpPr>
          <p:cNvPr id="6" name="Footer Placeholder 5">
            <a:extLst>
              <a:ext uri="{FF2B5EF4-FFF2-40B4-BE49-F238E27FC236}">
                <a16:creationId xmlns:a16="http://schemas.microsoft.com/office/drawing/2014/main" id="{3D22005E-D330-4F8E-A223-44CF07A23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13C65-0F2B-442A-920A-63AA04BE179D}"/>
              </a:ext>
            </a:extLst>
          </p:cNvPr>
          <p:cNvSpPr>
            <a:spLocks noGrp="1"/>
          </p:cNvSpPr>
          <p:nvPr>
            <p:ph type="sldNum" sz="quarter" idx="12"/>
          </p:nvPr>
        </p:nvSpPr>
        <p:spPr/>
        <p:txBody>
          <a:bodyPr/>
          <a:lstStyle/>
          <a:p>
            <a:fld id="{F5FEEC82-A0A2-4196-ADD9-4B6FEA9C7513}" type="slidenum">
              <a:rPr lang="en-US" smtClean="0"/>
              <a:t>‹#›</a:t>
            </a:fld>
            <a:endParaRPr lang="en-US"/>
          </a:p>
        </p:txBody>
      </p:sp>
    </p:spTree>
    <p:extLst>
      <p:ext uri="{BB962C8B-B14F-4D97-AF65-F5344CB8AC3E}">
        <p14:creationId xmlns:p14="http://schemas.microsoft.com/office/powerpoint/2010/main" val="350920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98BFD-E2CA-4122-867B-3EEE062AA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EFBE7-0372-44E8-82AE-BB9984EF1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5E657-2DB7-457A-9A07-00C71564A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6C3A53-CD38-4592-AAF3-D5DD13C42E6B}" type="datetimeFigureOut">
              <a:rPr lang="en-US" smtClean="0"/>
              <a:t>7/12/2023</a:t>
            </a:fld>
            <a:endParaRPr lang="en-US"/>
          </a:p>
        </p:txBody>
      </p:sp>
      <p:sp>
        <p:nvSpPr>
          <p:cNvPr id="5" name="Footer Placeholder 4">
            <a:extLst>
              <a:ext uri="{FF2B5EF4-FFF2-40B4-BE49-F238E27FC236}">
                <a16:creationId xmlns:a16="http://schemas.microsoft.com/office/drawing/2014/main" id="{B0426DFE-D8CE-40B6-B85F-037B585CE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1BBBC7-F97C-477F-9149-BBC1E52D8B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EC82-A0A2-4196-ADD9-4B6FEA9C7513}" type="slidenum">
              <a:rPr lang="en-US" smtClean="0"/>
              <a:t>‹#›</a:t>
            </a:fld>
            <a:endParaRPr lang="en-US"/>
          </a:p>
        </p:txBody>
      </p:sp>
    </p:spTree>
    <p:extLst>
      <p:ext uri="{BB962C8B-B14F-4D97-AF65-F5344CB8AC3E}">
        <p14:creationId xmlns:p14="http://schemas.microsoft.com/office/powerpoint/2010/main" val="249917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mailto:treasurer@kansaslwml.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financialsecretary@kansaslwm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B0A8-B18E-42E4-A176-9B433CEAD29E}"/>
              </a:ext>
            </a:extLst>
          </p:cNvPr>
          <p:cNvSpPr>
            <a:spLocks noGrp="1"/>
          </p:cNvSpPr>
          <p:nvPr>
            <p:ph type="ctrTitle"/>
          </p:nvPr>
        </p:nvSpPr>
        <p:spPr>
          <a:xfrm>
            <a:off x="1390835" y="547010"/>
            <a:ext cx="9144000" cy="2790994"/>
          </a:xfrm>
        </p:spPr>
        <p:txBody>
          <a:bodyPr>
            <a:normAutofit/>
          </a:bodyPr>
          <a:lstStyle/>
          <a:p>
            <a:r>
              <a:rPr lang="en-US" sz="9600" b="1" dirty="0">
                <a:solidFill>
                  <a:srgbClr val="7030A0"/>
                </a:solidFill>
              </a:rPr>
              <a:t>Treasurer Seminar </a:t>
            </a:r>
            <a:br>
              <a:rPr lang="en-US" sz="8000" b="1" dirty="0">
                <a:solidFill>
                  <a:srgbClr val="7030A0"/>
                </a:solidFill>
              </a:rPr>
            </a:br>
            <a:r>
              <a:rPr lang="en-US" sz="7200" b="1" dirty="0">
                <a:solidFill>
                  <a:srgbClr val="7030A0"/>
                </a:solidFill>
              </a:rPr>
              <a:t>for Groups and Zones</a:t>
            </a:r>
          </a:p>
        </p:txBody>
      </p:sp>
      <p:sp>
        <p:nvSpPr>
          <p:cNvPr id="3" name="Subtitle 2">
            <a:extLst>
              <a:ext uri="{FF2B5EF4-FFF2-40B4-BE49-F238E27FC236}">
                <a16:creationId xmlns:a16="http://schemas.microsoft.com/office/drawing/2014/main" id="{9DA1A65E-776D-4211-876D-1C3E8CD7190A}"/>
              </a:ext>
            </a:extLst>
          </p:cNvPr>
          <p:cNvSpPr>
            <a:spLocks noGrp="1"/>
          </p:cNvSpPr>
          <p:nvPr>
            <p:ph type="subTitle" idx="1"/>
          </p:nvPr>
        </p:nvSpPr>
        <p:spPr>
          <a:xfrm>
            <a:off x="1123308" y="4197939"/>
            <a:ext cx="9945384" cy="1655762"/>
          </a:xfrm>
        </p:spPr>
        <p:txBody>
          <a:bodyPr>
            <a:noAutofit/>
          </a:bodyPr>
          <a:lstStyle/>
          <a:p>
            <a:r>
              <a:rPr lang="en-US" sz="4000" dirty="0">
                <a:solidFill>
                  <a:srgbClr val="7030A0"/>
                </a:solidFill>
              </a:rPr>
              <a:t>By Kathryn Richard, District Financial Secretary</a:t>
            </a:r>
          </a:p>
          <a:p>
            <a:r>
              <a:rPr lang="en-US" sz="4000" dirty="0">
                <a:solidFill>
                  <a:srgbClr val="7030A0"/>
                </a:solidFill>
              </a:rPr>
              <a:t>and Relda Galli, District Treasurer</a:t>
            </a:r>
          </a:p>
        </p:txBody>
      </p:sp>
      <p:sp>
        <p:nvSpPr>
          <p:cNvPr id="4" name="TextBox 3">
            <a:extLst>
              <a:ext uri="{FF2B5EF4-FFF2-40B4-BE49-F238E27FC236}">
                <a16:creationId xmlns:a16="http://schemas.microsoft.com/office/drawing/2014/main" id="{86A98585-1368-D729-F742-F08173837578}"/>
              </a:ext>
            </a:extLst>
          </p:cNvPr>
          <p:cNvSpPr txBox="1"/>
          <p:nvPr/>
        </p:nvSpPr>
        <p:spPr>
          <a:xfrm>
            <a:off x="4744278" y="6080157"/>
            <a:ext cx="3790122" cy="461665"/>
          </a:xfrm>
          <a:prstGeom prst="rect">
            <a:avLst/>
          </a:prstGeom>
          <a:noFill/>
        </p:spPr>
        <p:txBody>
          <a:bodyPr wrap="square" rtlCol="0">
            <a:spAutoFit/>
          </a:bodyPr>
          <a:lstStyle/>
          <a:p>
            <a:r>
              <a:rPr lang="en-US" sz="2400" b="1" dirty="0">
                <a:solidFill>
                  <a:srgbClr val="7030A0"/>
                </a:solidFill>
              </a:rPr>
              <a:t>KAOL July 15, 2023</a:t>
            </a:r>
          </a:p>
        </p:txBody>
      </p:sp>
    </p:spTree>
    <p:extLst>
      <p:ext uri="{BB962C8B-B14F-4D97-AF65-F5344CB8AC3E}">
        <p14:creationId xmlns:p14="http://schemas.microsoft.com/office/powerpoint/2010/main" val="772310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3D5CB3-F828-5E94-EE08-3F81B3AE7AE1}"/>
              </a:ext>
            </a:extLst>
          </p:cNvPr>
          <p:cNvPicPr>
            <a:picLocks noChangeAspect="1"/>
          </p:cNvPicPr>
          <p:nvPr/>
        </p:nvPicPr>
        <p:blipFill>
          <a:blip r:embed="rId2"/>
          <a:stretch>
            <a:fillRect/>
          </a:stretch>
        </p:blipFill>
        <p:spPr>
          <a:xfrm>
            <a:off x="507178" y="611505"/>
            <a:ext cx="10934252" cy="6151952"/>
          </a:xfrm>
          <a:prstGeom prst="rect">
            <a:avLst/>
          </a:prstGeom>
        </p:spPr>
      </p:pic>
    </p:spTree>
    <p:extLst>
      <p:ext uri="{BB962C8B-B14F-4D97-AF65-F5344CB8AC3E}">
        <p14:creationId xmlns:p14="http://schemas.microsoft.com/office/powerpoint/2010/main" val="393379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E9A3-0EB4-EF21-5C11-309C98BA76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61A0B3-ABF6-FBFA-F568-6E6868D1503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BEF2A7A-BDE6-51CC-92F3-C4EAFEBBF8C0}"/>
              </a:ext>
            </a:extLst>
          </p:cNvPr>
          <p:cNvPicPr>
            <a:picLocks noChangeAspect="1"/>
          </p:cNvPicPr>
          <p:nvPr/>
        </p:nvPicPr>
        <p:blipFill>
          <a:blip r:embed="rId2"/>
          <a:stretch>
            <a:fillRect/>
          </a:stretch>
        </p:blipFill>
        <p:spPr>
          <a:xfrm>
            <a:off x="727010" y="0"/>
            <a:ext cx="10737980" cy="6858000"/>
          </a:xfrm>
          <a:prstGeom prst="rect">
            <a:avLst/>
          </a:prstGeom>
        </p:spPr>
      </p:pic>
    </p:spTree>
    <p:extLst>
      <p:ext uri="{BB962C8B-B14F-4D97-AF65-F5344CB8AC3E}">
        <p14:creationId xmlns:p14="http://schemas.microsoft.com/office/powerpoint/2010/main" val="240494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672F-F51D-22BF-46E4-DDC2E50403B5}"/>
              </a:ext>
            </a:extLst>
          </p:cNvPr>
          <p:cNvSpPr>
            <a:spLocks noGrp="1"/>
          </p:cNvSpPr>
          <p:nvPr>
            <p:ph type="title"/>
          </p:nvPr>
        </p:nvSpPr>
        <p:spPr>
          <a:ln>
            <a:solidFill>
              <a:srgbClr val="7030A0"/>
            </a:solidFill>
          </a:ln>
        </p:spPr>
        <p:txBody>
          <a:bodyPr>
            <a:normAutofit fontScale="90000"/>
          </a:bodyPr>
          <a:lstStyle/>
          <a:p>
            <a:r>
              <a:rPr lang="en-US" sz="2400" dirty="0"/>
              <a:t>The program walks you through each step and you have the option to save your </a:t>
            </a:r>
            <a:r>
              <a:rPr lang="en-US" sz="2400" b="1" u="sng" dirty="0"/>
              <a:t>payment methods</a:t>
            </a:r>
            <a:r>
              <a:rPr lang="en-US" sz="2400" dirty="0"/>
              <a:t> (debit or credit card or bank account).  You can change your password or email under </a:t>
            </a:r>
            <a:r>
              <a:rPr lang="en-US" sz="2400" b="1" u="sng" dirty="0"/>
              <a:t>profile settings </a:t>
            </a:r>
            <a:r>
              <a:rPr lang="en-US" sz="2400" dirty="0"/>
              <a:t>and find both scheduled payments or history of payments under the </a:t>
            </a:r>
            <a:r>
              <a:rPr lang="en-US" sz="2400" b="1" u="sng" dirty="0"/>
              <a:t>transactions</a:t>
            </a:r>
            <a:r>
              <a:rPr lang="en-US" sz="2400" dirty="0"/>
              <a:t> tab</a:t>
            </a:r>
          </a:p>
        </p:txBody>
      </p:sp>
      <p:pic>
        <p:nvPicPr>
          <p:cNvPr id="5" name="Content Placeholder 4">
            <a:extLst>
              <a:ext uri="{FF2B5EF4-FFF2-40B4-BE49-F238E27FC236}">
                <a16:creationId xmlns:a16="http://schemas.microsoft.com/office/drawing/2014/main" id="{A1628C45-95EB-4730-402B-9BFF0B36DEAA}"/>
              </a:ext>
            </a:extLst>
          </p:cNvPr>
          <p:cNvPicPr>
            <a:picLocks noGrp="1" noChangeAspect="1"/>
          </p:cNvPicPr>
          <p:nvPr>
            <p:ph idx="1"/>
          </p:nvPr>
        </p:nvPicPr>
        <p:blipFill>
          <a:blip r:embed="rId2"/>
          <a:stretch>
            <a:fillRect/>
          </a:stretch>
        </p:blipFill>
        <p:spPr>
          <a:xfrm>
            <a:off x="838200" y="2557699"/>
            <a:ext cx="10515600" cy="2887190"/>
          </a:xfrm>
        </p:spPr>
      </p:pic>
    </p:spTree>
    <p:extLst>
      <p:ext uri="{BB962C8B-B14F-4D97-AF65-F5344CB8AC3E}">
        <p14:creationId xmlns:p14="http://schemas.microsoft.com/office/powerpoint/2010/main" val="25869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614C7-F345-4DE8-9917-E79C6C030727}"/>
              </a:ext>
            </a:extLst>
          </p:cNvPr>
          <p:cNvSpPr>
            <a:spLocks noGrp="1"/>
          </p:cNvSpPr>
          <p:nvPr>
            <p:ph idx="1"/>
          </p:nvPr>
        </p:nvSpPr>
        <p:spPr>
          <a:xfrm>
            <a:off x="1140642" y="556181"/>
            <a:ext cx="10213157" cy="5620782"/>
          </a:xfrm>
        </p:spPr>
        <p:txBody>
          <a:bodyPr/>
          <a:lstStyle/>
          <a:p>
            <a:r>
              <a:rPr lang="en-US" dirty="0">
                <a:solidFill>
                  <a:srgbClr val="7030A0"/>
                </a:solidFill>
              </a:rPr>
              <a:t>You still have options to make </a:t>
            </a:r>
          </a:p>
          <a:p>
            <a:pPr marL="0" indent="0">
              <a:buNone/>
            </a:pPr>
            <a:r>
              <a:rPr lang="en-US" dirty="0">
                <a:solidFill>
                  <a:srgbClr val="7030A0"/>
                </a:solidFill>
              </a:rPr>
              <a:t>changes until you click the</a:t>
            </a:r>
          </a:p>
          <a:p>
            <a:pPr marL="0" indent="0">
              <a:buNone/>
            </a:pPr>
            <a:r>
              <a:rPr lang="en-US" dirty="0">
                <a:solidFill>
                  <a:srgbClr val="7030A0"/>
                </a:solidFill>
              </a:rPr>
              <a:t>Submit button</a:t>
            </a:r>
          </a:p>
        </p:txBody>
      </p:sp>
      <p:pic>
        <p:nvPicPr>
          <p:cNvPr id="5" name="Picture 4">
            <a:extLst>
              <a:ext uri="{FF2B5EF4-FFF2-40B4-BE49-F238E27FC236}">
                <a16:creationId xmlns:a16="http://schemas.microsoft.com/office/drawing/2014/main" id="{E181F5A6-085B-D1B3-D9EA-E55720C137C2}"/>
              </a:ext>
            </a:extLst>
          </p:cNvPr>
          <p:cNvPicPr>
            <a:picLocks noChangeAspect="1"/>
          </p:cNvPicPr>
          <p:nvPr/>
        </p:nvPicPr>
        <p:blipFill>
          <a:blip r:embed="rId2"/>
          <a:stretch>
            <a:fillRect/>
          </a:stretch>
        </p:blipFill>
        <p:spPr>
          <a:xfrm>
            <a:off x="5631386" y="995362"/>
            <a:ext cx="5095875" cy="4867275"/>
          </a:xfrm>
          <a:prstGeom prst="rect">
            <a:avLst/>
          </a:prstGeom>
        </p:spPr>
      </p:pic>
    </p:spTree>
    <p:extLst>
      <p:ext uri="{BB962C8B-B14F-4D97-AF65-F5344CB8AC3E}">
        <p14:creationId xmlns:p14="http://schemas.microsoft.com/office/powerpoint/2010/main" val="396424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C081C9-0AFF-4123-759D-8E822CDF8FC3}"/>
              </a:ext>
            </a:extLst>
          </p:cNvPr>
          <p:cNvPicPr>
            <a:picLocks noGrp="1" noChangeAspect="1"/>
          </p:cNvPicPr>
          <p:nvPr>
            <p:ph idx="1"/>
          </p:nvPr>
        </p:nvPicPr>
        <p:blipFill>
          <a:blip r:embed="rId2"/>
          <a:stretch>
            <a:fillRect/>
          </a:stretch>
        </p:blipFill>
        <p:spPr>
          <a:xfrm>
            <a:off x="3496637" y="411603"/>
            <a:ext cx="6882274" cy="6463703"/>
          </a:xfrm>
        </p:spPr>
      </p:pic>
      <p:sp>
        <p:nvSpPr>
          <p:cNvPr id="6" name="TextBox 5">
            <a:extLst>
              <a:ext uri="{FF2B5EF4-FFF2-40B4-BE49-F238E27FC236}">
                <a16:creationId xmlns:a16="http://schemas.microsoft.com/office/drawing/2014/main" id="{8513BF4F-A805-551B-5F15-3170E1815AB7}"/>
              </a:ext>
            </a:extLst>
          </p:cNvPr>
          <p:cNvSpPr txBox="1"/>
          <p:nvPr/>
        </p:nvSpPr>
        <p:spPr>
          <a:xfrm>
            <a:off x="780186" y="2055750"/>
            <a:ext cx="2611225" cy="954107"/>
          </a:xfrm>
          <a:prstGeom prst="rect">
            <a:avLst/>
          </a:prstGeom>
          <a:noFill/>
          <a:ln>
            <a:solidFill>
              <a:schemeClr val="accent1"/>
            </a:solidFill>
          </a:ln>
        </p:spPr>
        <p:txBody>
          <a:bodyPr wrap="square" rtlCol="0">
            <a:spAutoFit/>
          </a:bodyPr>
          <a:lstStyle/>
          <a:p>
            <a:r>
              <a:rPr lang="en-US" dirty="0"/>
              <a:t>You will receive an email receipt </a:t>
            </a:r>
            <a:r>
              <a:rPr lang="en-US" sz="2000" dirty="0"/>
              <a:t>each</a:t>
            </a:r>
            <a:r>
              <a:rPr lang="en-US" dirty="0"/>
              <a:t> time you submit an offering</a:t>
            </a:r>
          </a:p>
        </p:txBody>
      </p:sp>
    </p:spTree>
    <p:extLst>
      <p:ext uri="{BB962C8B-B14F-4D97-AF65-F5344CB8AC3E}">
        <p14:creationId xmlns:p14="http://schemas.microsoft.com/office/powerpoint/2010/main" val="119520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BCB3-A575-497C-B3BB-9A544159FC1D}"/>
              </a:ext>
            </a:extLst>
          </p:cNvPr>
          <p:cNvSpPr>
            <a:spLocks noGrp="1"/>
          </p:cNvSpPr>
          <p:nvPr>
            <p:ph type="title"/>
          </p:nvPr>
        </p:nvSpPr>
        <p:spPr/>
        <p:txBody>
          <a:bodyPr>
            <a:normAutofit fontScale="90000"/>
          </a:bodyPr>
          <a:lstStyle/>
          <a:p>
            <a:pPr algn="ctr"/>
            <a:r>
              <a:rPr lang="en-US" sz="5400" b="1" dirty="0">
                <a:solidFill>
                  <a:srgbClr val="7030A0"/>
                </a:solidFill>
              </a:rPr>
              <a:t>Mobile App Set-Up:</a:t>
            </a:r>
            <a:br>
              <a:rPr lang="en-US" sz="5400" b="1" dirty="0">
                <a:solidFill>
                  <a:srgbClr val="7030A0"/>
                </a:solidFill>
              </a:rPr>
            </a:br>
            <a:r>
              <a:rPr lang="en-US" sz="5400" b="1" dirty="0" err="1">
                <a:solidFill>
                  <a:srgbClr val="7030A0"/>
                </a:solidFill>
              </a:rPr>
              <a:t>Vanco</a:t>
            </a:r>
            <a:r>
              <a:rPr lang="en-US" sz="5400" b="1" dirty="0">
                <a:solidFill>
                  <a:srgbClr val="7030A0"/>
                </a:solidFill>
              </a:rPr>
              <a:t> Mobile Faith Engagement App</a:t>
            </a:r>
          </a:p>
        </p:txBody>
      </p:sp>
      <p:pic>
        <p:nvPicPr>
          <p:cNvPr id="5" name="Content Placeholder 4">
            <a:extLst>
              <a:ext uri="{FF2B5EF4-FFF2-40B4-BE49-F238E27FC236}">
                <a16:creationId xmlns:a16="http://schemas.microsoft.com/office/drawing/2014/main" id="{09A92D79-06AD-4FC9-829C-C8CAB119B5AA}"/>
              </a:ext>
            </a:extLst>
          </p:cNvPr>
          <p:cNvPicPr>
            <a:picLocks noGrp="1" noChangeAspect="1"/>
          </p:cNvPicPr>
          <p:nvPr>
            <p:ph idx="1"/>
          </p:nvPr>
        </p:nvPicPr>
        <p:blipFill>
          <a:blip r:embed="rId3"/>
          <a:stretch>
            <a:fillRect/>
          </a:stretch>
        </p:blipFill>
        <p:spPr>
          <a:xfrm>
            <a:off x="-126944" y="3956471"/>
            <a:ext cx="12674488" cy="3011976"/>
          </a:xfrm>
        </p:spPr>
      </p:pic>
      <p:pic>
        <p:nvPicPr>
          <p:cNvPr id="4" name="Picture 3">
            <a:extLst>
              <a:ext uri="{FF2B5EF4-FFF2-40B4-BE49-F238E27FC236}">
                <a16:creationId xmlns:a16="http://schemas.microsoft.com/office/drawing/2014/main" id="{98BF4126-D131-A6E8-D39B-CA24E5324D07}"/>
              </a:ext>
            </a:extLst>
          </p:cNvPr>
          <p:cNvPicPr>
            <a:picLocks noChangeAspect="1"/>
          </p:cNvPicPr>
          <p:nvPr/>
        </p:nvPicPr>
        <p:blipFill>
          <a:blip r:embed="rId4"/>
          <a:stretch>
            <a:fillRect/>
          </a:stretch>
        </p:blipFill>
        <p:spPr>
          <a:xfrm>
            <a:off x="4751318" y="1683424"/>
            <a:ext cx="2055495" cy="2273047"/>
          </a:xfrm>
          <a:prstGeom prst="rect">
            <a:avLst/>
          </a:prstGeom>
        </p:spPr>
      </p:pic>
      <p:sp>
        <p:nvSpPr>
          <p:cNvPr id="6" name="TextBox 5">
            <a:extLst>
              <a:ext uri="{FF2B5EF4-FFF2-40B4-BE49-F238E27FC236}">
                <a16:creationId xmlns:a16="http://schemas.microsoft.com/office/drawing/2014/main" id="{3A4A3158-720A-F232-2D0E-F4055313F7AB}"/>
              </a:ext>
            </a:extLst>
          </p:cNvPr>
          <p:cNvSpPr txBox="1"/>
          <p:nvPr/>
        </p:nvSpPr>
        <p:spPr>
          <a:xfrm>
            <a:off x="7018020" y="3246120"/>
            <a:ext cx="3909060" cy="369332"/>
          </a:xfrm>
          <a:prstGeom prst="rect">
            <a:avLst/>
          </a:prstGeom>
          <a:noFill/>
        </p:spPr>
        <p:txBody>
          <a:bodyPr wrap="square" rtlCol="0">
            <a:spAutoFit/>
          </a:bodyPr>
          <a:lstStyle/>
          <a:p>
            <a:r>
              <a:rPr lang="en-US" dirty="0"/>
              <a:t>App icon looks like this in Google Play</a:t>
            </a:r>
          </a:p>
        </p:txBody>
      </p:sp>
      <p:sp>
        <p:nvSpPr>
          <p:cNvPr id="3" name="Arrow: Right 2">
            <a:extLst>
              <a:ext uri="{FF2B5EF4-FFF2-40B4-BE49-F238E27FC236}">
                <a16:creationId xmlns:a16="http://schemas.microsoft.com/office/drawing/2014/main" id="{53DDD1E6-490A-79FB-B8B8-36F38E63CDD7}"/>
              </a:ext>
            </a:extLst>
          </p:cNvPr>
          <p:cNvSpPr/>
          <p:nvPr/>
        </p:nvSpPr>
        <p:spPr>
          <a:xfrm>
            <a:off x="0" y="6250559"/>
            <a:ext cx="715617" cy="36227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56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F1C10-5017-0AA3-4F13-3BD7BD7ECAC7}"/>
              </a:ext>
            </a:extLst>
          </p:cNvPr>
          <p:cNvPicPr>
            <a:picLocks noChangeAspect="1"/>
          </p:cNvPicPr>
          <p:nvPr/>
        </p:nvPicPr>
        <p:blipFill>
          <a:blip r:embed="rId2"/>
          <a:stretch>
            <a:fillRect/>
          </a:stretch>
        </p:blipFill>
        <p:spPr>
          <a:xfrm>
            <a:off x="448685" y="120015"/>
            <a:ext cx="3423088" cy="6617970"/>
          </a:xfrm>
          <a:prstGeom prst="rect">
            <a:avLst/>
          </a:prstGeom>
        </p:spPr>
      </p:pic>
      <p:pic>
        <p:nvPicPr>
          <p:cNvPr id="6" name="Picture 5">
            <a:extLst>
              <a:ext uri="{FF2B5EF4-FFF2-40B4-BE49-F238E27FC236}">
                <a16:creationId xmlns:a16="http://schemas.microsoft.com/office/drawing/2014/main" id="{EBFE339E-9861-3E38-1391-64077D4DE9E2}"/>
              </a:ext>
            </a:extLst>
          </p:cNvPr>
          <p:cNvPicPr>
            <a:picLocks noChangeAspect="1"/>
          </p:cNvPicPr>
          <p:nvPr/>
        </p:nvPicPr>
        <p:blipFill>
          <a:blip r:embed="rId3"/>
          <a:stretch>
            <a:fillRect/>
          </a:stretch>
        </p:blipFill>
        <p:spPr>
          <a:xfrm>
            <a:off x="8320228" y="120015"/>
            <a:ext cx="3336269" cy="6645872"/>
          </a:xfrm>
          <a:prstGeom prst="rect">
            <a:avLst/>
          </a:prstGeom>
        </p:spPr>
      </p:pic>
      <p:pic>
        <p:nvPicPr>
          <p:cNvPr id="7" name="Picture 6">
            <a:extLst>
              <a:ext uri="{FF2B5EF4-FFF2-40B4-BE49-F238E27FC236}">
                <a16:creationId xmlns:a16="http://schemas.microsoft.com/office/drawing/2014/main" id="{0AC872BF-F15E-204D-9693-D5ABF3B1F256}"/>
              </a:ext>
            </a:extLst>
          </p:cNvPr>
          <p:cNvPicPr>
            <a:picLocks noChangeAspect="1"/>
          </p:cNvPicPr>
          <p:nvPr/>
        </p:nvPicPr>
        <p:blipFill>
          <a:blip r:embed="rId4"/>
          <a:stretch>
            <a:fillRect/>
          </a:stretch>
        </p:blipFill>
        <p:spPr>
          <a:xfrm>
            <a:off x="4215765" y="75840"/>
            <a:ext cx="3423088" cy="6662145"/>
          </a:xfrm>
          <a:prstGeom prst="rect">
            <a:avLst/>
          </a:prstGeom>
        </p:spPr>
      </p:pic>
    </p:spTree>
    <p:extLst>
      <p:ext uri="{BB962C8B-B14F-4D97-AF65-F5344CB8AC3E}">
        <p14:creationId xmlns:p14="http://schemas.microsoft.com/office/powerpoint/2010/main" val="126493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5659-2B3C-409E-9637-9DFB4C7A98DE}"/>
              </a:ext>
            </a:extLst>
          </p:cNvPr>
          <p:cNvSpPr>
            <a:spLocks noGrp="1"/>
          </p:cNvSpPr>
          <p:nvPr>
            <p:ph type="title"/>
          </p:nvPr>
        </p:nvSpPr>
        <p:spPr/>
        <p:txBody>
          <a:bodyPr/>
          <a:lstStyle/>
          <a:p>
            <a:pPr algn="ctr"/>
            <a:r>
              <a:rPr lang="en-US" dirty="0"/>
              <a:t>Treasurer vs. Financial Secretary</a:t>
            </a:r>
          </a:p>
        </p:txBody>
      </p:sp>
      <p:sp>
        <p:nvSpPr>
          <p:cNvPr id="3" name="Content Placeholder 2">
            <a:extLst>
              <a:ext uri="{FF2B5EF4-FFF2-40B4-BE49-F238E27FC236}">
                <a16:creationId xmlns:a16="http://schemas.microsoft.com/office/drawing/2014/main" id="{955E81BA-D786-47A8-B7BB-8B927B08B9C0}"/>
              </a:ext>
            </a:extLst>
          </p:cNvPr>
          <p:cNvSpPr>
            <a:spLocks noGrp="1"/>
          </p:cNvSpPr>
          <p:nvPr>
            <p:ph sz="half" idx="1"/>
          </p:nvPr>
        </p:nvSpPr>
        <p:spPr/>
        <p:txBody>
          <a:bodyPr/>
          <a:lstStyle/>
          <a:p>
            <a:r>
              <a:rPr lang="en-US" dirty="0"/>
              <a:t>Treasurer</a:t>
            </a:r>
          </a:p>
          <a:p>
            <a:pPr lvl="1"/>
            <a:r>
              <a:rPr lang="en-US" dirty="0"/>
              <a:t>Writes checks for grant disbursements and expenses</a:t>
            </a:r>
          </a:p>
          <a:p>
            <a:pPr lvl="1"/>
            <a:r>
              <a:rPr lang="en-US" dirty="0"/>
              <a:t>Oversees &amp; provides accounting for the whole of the district’s expenses</a:t>
            </a:r>
          </a:p>
        </p:txBody>
      </p:sp>
      <p:sp>
        <p:nvSpPr>
          <p:cNvPr id="4" name="Content Placeholder 3">
            <a:extLst>
              <a:ext uri="{FF2B5EF4-FFF2-40B4-BE49-F238E27FC236}">
                <a16:creationId xmlns:a16="http://schemas.microsoft.com/office/drawing/2014/main" id="{D21BF105-2DBD-44EB-BECC-8937E0F88B69}"/>
              </a:ext>
            </a:extLst>
          </p:cNvPr>
          <p:cNvSpPr>
            <a:spLocks noGrp="1"/>
          </p:cNvSpPr>
          <p:nvPr>
            <p:ph sz="half" idx="2"/>
          </p:nvPr>
        </p:nvSpPr>
        <p:spPr/>
        <p:txBody>
          <a:bodyPr/>
          <a:lstStyle/>
          <a:p>
            <a:r>
              <a:rPr lang="en-US" dirty="0"/>
              <a:t>Financial Secretary</a:t>
            </a:r>
          </a:p>
          <a:p>
            <a:pPr lvl="1"/>
            <a:r>
              <a:rPr lang="en-US" dirty="0"/>
              <a:t>Receives and provides recordkeeping of Mite offerings  &amp; other remittances</a:t>
            </a:r>
          </a:p>
          <a:p>
            <a:pPr lvl="1"/>
            <a:r>
              <a:rPr lang="en-US" dirty="0"/>
              <a:t>Sends out supplies of mite boxes</a:t>
            </a:r>
          </a:p>
        </p:txBody>
      </p:sp>
      <p:sp>
        <p:nvSpPr>
          <p:cNvPr id="5" name="TextBox 4">
            <a:extLst>
              <a:ext uri="{FF2B5EF4-FFF2-40B4-BE49-F238E27FC236}">
                <a16:creationId xmlns:a16="http://schemas.microsoft.com/office/drawing/2014/main" id="{3BFA144F-FED4-088C-4634-33E747D6674E}"/>
              </a:ext>
            </a:extLst>
          </p:cNvPr>
          <p:cNvSpPr txBox="1"/>
          <p:nvPr/>
        </p:nvSpPr>
        <p:spPr>
          <a:xfrm>
            <a:off x="1311965" y="4625009"/>
            <a:ext cx="10654748" cy="1200329"/>
          </a:xfrm>
          <a:prstGeom prst="rect">
            <a:avLst/>
          </a:prstGeom>
          <a:noFill/>
        </p:spPr>
        <p:txBody>
          <a:bodyPr wrap="square" rtlCol="0">
            <a:spAutoFit/>
          </a:bodyPr>
          <a:lstStyle/>
          <a:p>
            <a:endParaRPr lang="en-US" dirty="0"/>
          </a:p>
          <a:p>
            <a:r>
              <a:rPr lang="en-US" dirty="0"/>
              <a:t> Relda Galli, Treasurer				Kathryn Richard, Financial Secretary		   </a:t>
            </a:r>
          </a:p>
          <a:p>
            <a:r>
              <a:rPr lang="en-US" dirty="0"/>
              <a:t> email: </a:t>
            </a:r>
            <a:r>
              <a:rPr lang="en-US" dirty="0">
                <a:hlinkClick r:id="rId3"/>
              </a:rPr>
              <a:t>treasurer@kansaslwml.org</a:t>
            </a:r>
            <a:r>
              <a:rPr lang="en-US" dirty="0"/>
              <a:t>			email: </a:t>
            </a:r>
            <a:r>
              <a:rPr lang="en-US" dirty="0">
                <a:hlinkClick r:id="rId4"/>
              </a:rPr>
              <a:t>financialsecretary@kansaslwml.org</a:t>
            </a:r>
            <a:endParaRPr lang="en-US" dirty="0"/>
          </a:p>
          <a:p>
            <a:r>
              <a:rPr lang="en-US" dirty="0"/>
              <a:t>	</a:t>
            </a:r>
          </a:p>
        </p:txBody>
      </p:sp>
    </p:spTree>
    <p:extLst>
      <p:ext uri="{BB962C8B-B14F-4D97-AF65-F5344CB8AC3E}">
        <p14:creationId xmlns:p14="http://schemas.microsoft.com/office/powerpoint/2010/main" val="14262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AB720-8D00-43B5-92F7-1DFA074735DF}"/>
              </a:ext>
            </a:extLst>
          </p:cNvPr>
          <p:cNvSpPr>
            <a:spLocks noGrp="1"/>
          </p:cNvSpPr>
          <p:nvPr>
            <p:ph idx="1"/>
          </p:nvPr>
        </p:nvSpPr>
        <p:spPr>
          <a:xfrm>
            <a:off x="697522" y="951418"/>
            <a:ext cx="10737239" cy="4351338"/>
          </a:xfrm>
        </p:spPr>
        <p:txBody>
          <a:bodyPr/>
          <a:lstStyle/>
          <a:p>
            <a:r>
              <a:rPr lang="en-US" u="sng" dirty="0"/>
              <a:t>Mite Offerings and Donations</a:t>
            </a:r>
          </a:p>
          <a:p>
            <a:pPr marL="457200" lvl="1" indent="0">
              <a:buNone/>
            </a:pPr>
            <a:r>
              <a:rPr lang="en-US" dirty="0"/>
              <a:t>Remittance Voucher forms can be</a:t>
            </a:r>
          </a:p>
          <a:p>
            <a:pPr marL="457200" lvl="1" indent="0">
              <a:buNone/>
            </a:pPr>
            <a:r>
              <a:rPr lang="en-US" dirty="0"/>
              <a:t>found at kansaslwml.org under </a:t>
            </a:r>
          </a:p>
          <a:p>
            <a:pPr marL="457200" lvl="1" indent="0">
              <a:buNone/>
            </a:pPr>
            <a:r>
              <a:rPr lang="en-US" dirty="0"/>
              <a:t>organizational Resources at the </a:t>
            </a:r>
          </a:p>
          <a:p>
            <a:pPr marL="457200" lvl="1" indent="0">
              <a:buNone/>
            </a:pPr>
            <a:r>
              <a:rPr lang="en-US" dirty="0"/>
              <a:t>bottom of the Home Page</a:t>
            </a:r>
          </a:p>
          <a:p>
            <a:pPr lvl="1"/>
            <a:endParaRPr lang="en-US" dirty="0"/>
          </a:p>
          <a:p>
            <a:pPr lvl="1"/>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94108B42-618E-87C0-13AB-E18CB67B26DE}"/>
              </a:ext>
            </a:extLst>
          </p:cNvPr>
          <p:cNvPicPr>
            <a:picLocks noChangeAspect="1"/>
          </p:cNvPicPr>
          <p:nvPr/>
        </p:nvPicPr>
        <p:blipFill>
          <a:blip r:embed="rId3"/>
          <a:stretch>
            <a:fillRect/>
          </a:stretch>
        </p:blipFill>
        <p:spPr>
          <a:xfrm>
            <a:off x="7339965" y="145544"/>
            <a:ext cx="2381250" cy="2819400"/>
          </a:xfrm>
          <a:prstGeom prst="rect">
            <a:avLst/>
          </a:prstGeom>
        </p:spPr>
      </p:pic>
      <p:pic>
        <p:nvPicPr>
          <p:cNvPr id="6" name="Picture 5">
            <a:extLst>
              <a:ext uri="{FF2B5EF4-FFF2-40B4-BE49-F238E27FC236}">
                <a16:creationId xmlns:a16="http://schemas.microsoft.com/office/drawing/2014/main" id="{37091A56-D2CF-E1AC-E411-444A7F55AA42}"/>
              </a:ext>
            </a:extLst>
          </p:cNvPr>
          <p:cNvPicPr>
            <a:picLocks noChangeAspect="1"/>
          </p:cNvPicPr>
          <p:nvPr/>
        </p:nvPicPr>
        <p:blipFill>
          <a:blip r:embed="rId4"/>
          <a:stretch>
            <a:fillRect/>
          </a:stretch>
        </p:blipFill>
        <p:spPr>
          <a:xfrm>
            <a:off x="551497" y="2964944"/>
            <a:ext cx="10677525" cy="921886"/>
          </a:xfrm>
          <a:prstGeom prst="rect">
            <a:avLst/>
          </a:prstGeom>
        </p:spPr>
      </p:pic>
      <p:pic>
        <p:nvPicPr>
          <p:cNvPr id="8" name="Picture 7">
            <a:extLst>
              <a:ext uri="{FF2B5EF4-FFF2-40B4-BE49-F238E27FC236}">
                <a16:creationId xmlns:a16="http://schemas.microsoft.com/office/drawing/2014/main" id="{E32C385B-0CDE-3D23-3EBE-F3010F819534}"/>
              </a:ext>
            </a:extLst>
          </p:cNvPr>
          <p:cNvPicPr>
            <a:picLocks noChangeAspect="1"/>
          </p:cNvPicPr>
          <p:nvPr/>
        </p:nvPicPr>
        <p:blipFill>
          <a:blip r:embed="rId5"/>
          <a:stretch>
            <a:fillRect/>
          </a:stretch>
        </p:blipFill>
        <p:spPr>
          <a:xfrm>
            <a:off x="757236" y="3842192"/>
            <a:ext cx="5448300" cy="4143375"/>
          </a:xfrm>
          <a:prstGeom prst="rect">
            <a:avLst/>
          </a:prstGeom>
        </p:spPr>
      </p:pic>
    </p:spTree>
    <p:extLst>
      <p:ext uri="{BB962C8B-B14F-4D97-AF65-F5344CB8AC3E}">
        <p14:creationId xmlns:p14="http://schemas.microsoft.com/office/powerpoint/2010/main" val="23852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CDF7-9218-4E88-B825-5620E738D386}"/>
              </a:ext>
            </a:extLst>
          </p:cNvPr>
          <p:cNvSpPr>
            <a:spLocks noGrp="1"/>
          </p:cNvSpPr>
          <p:nvPr>
            <p:ph type="title"/>
          </p:nvPr>
        </p:nvSpPr>
        <p:spPr>
          <a:xfrm>
            <a:off x="838199" y="231960"/>
            <a:ext cx="10515600" cy="1325563"/>
          </a:xfrm>
        </p:spPr>
        <p:txBody>
          <a:bodyPr>
            <a:normAutofit fontScale="90000"/>
          </a:bodyPr>
          <a:lstStyle/>
          <a:p>
            <a:pPr algn="ctr"/>
            <a:r>
              <a:rPr lang="en-US" sz="7300" b="1" dirty="0">
                <a:solidFill>
                  <a:srgbClr val="7030A0"/>
                </a:solidFill>
              </a:rPr>
              <a:t>Online Giving</a:t>
            </a:r>
            <a:br>
              <a:rPr lang="en-US" sz="6600" b="1" dirty="0">
                <a:solidFill>
                  <a:srgbClr val="7030A0"/>
                </a:solidFill>
              </a:rPr>
            </a:br>
            <a:r>
              <a:rPr lang="en-US" sz="4800" b="1" dirty="0">
                <a:solidFill>
                  <a:srgbClr val="7030A0"/>
                </a:solidFill>
              </a:rPr>
              <a:t>click on the Giving Tab at kansaslwml.org</a:t>
            </a:r>
            <a:endParaRPr lang="en-US" sz="6600" b="1" dirty="0">
              <a:solidFill>
                <a:srgbClr val="7030A0"/>
              </a:solidFill>
            </a:endParaRPr>
          </a:p>
        </p:txBody>
      </p:sp>
      <p:pic>
        <p:nvPicPr>
          <p:cNvPr id="7" name="Content Placeholder 6">
            <a:extLst>
              <a:ext uri="{FF2B5EF4-FFF2-40B4-BE49-F238E27FC236}">
                <a16:creationId xmlns:a16="http://schemas.microsoft.com/office/drawing/2014/main" id="{2E896CFB-EAE6-484C-F4FD-5D7F52B3D3B6}"/>
              </a:ext>
            </a:extLst>
          </p:cNvPr>
          <p:cNvPicPr>
            <a:picLocks noGrp="1" noChangeAspect="1"/>
          </p:cNvPicPr>
          <p:nvPr>
            <p:ph idx="1"/>
          </p:nvPr>
        </p:nvPicPr>
        <p:blipFill>
          <a:blip r:embed="rId3"/>
          <a:stretch>
            <a:fillRect/>
          </a:stretch>
        </p:blipFill>
        <p:spPr>
          <a:xfrm>
            <a:off x="214934" y="1671822"/>
            <a:ext cx="11802826" cy="4557527"/>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EE4B523-D56C-A55C-308F-FCCB770F4528}"/>
                  </a:ext>
                </a:extLst>
              </p14:cNvPr>
              <p14:cNvContentPartPr/>
              <p14:nvPr/>
            </p14:nvContentPartPr>
            <p14:xfrm>
              <a:off x="8227216" y="2622918"/>
              <a:ext cx="1370160" cy="345960"/>
            </p14:xfrm>
          </p:contentPart>
        </mc:Choice>
        <mc:Fallback xmlns="">
          <p:pic>
            <p:nvPicPr>
              <p:cNvPr id="4" name="Ink 3">
                <a:extLst>
                  <a:ext uri="{FF2B5EF4-FFF2-40B4-BE49-F238E27FC236}">
                    <a16:creationId xmlns:a16="http://schemas.microsoft.com/office/drawing/2014/main" id="{6EE4B523-D56C-A55C-308F-FCCB770F4528}"/>
                  </a:ext>
                </a:extLst>
              </p:cNvPr>
              <p:cNvPicPr/>
              <p:nvPr/>
            </p:nvPicPr>
            <p:blipFill>
              <a:blip r:embed="rId5"/>
              <a:stretch>
                <a:fillRect/>
              </a:stretch>
            </p:blipFill>
            <p:spPr>
              <a:xfrm>
                <a:off x="8218216" y="2614278"/>
                <a:ext cx="1387800" cy="363600"/>
              </a:xfrm>
              <a:prstGeom prst="rect">
                <a:avLst/>
              </a:prstGeom>
            </p:spPr>
          </p:pic>
        </mc:Fallback>
      </mc:AlternateContent>
    </p:spTree>
    <p:extLst>
      <p:ext uri="{BB962C8B-B14F-4D97-AF65-F5344CB8AC3E}">
        <p14:creationId xmlns:p14="http://schemas.microsoft.com/office/powerpoint/2010/main" val="404068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F0A411-4B36-6C9E-61BB-D7B1D1D2B2F6}"/>
              </a:ext>
            </a:extLst>
          </p:cNvPr>
          <p:cNvPicPr>
            <a:picLocks noChangeAspect="1"/>
          </p:cNvPicPr>
          <p:nvPr/>
        </p:nvPicPr>
        <p:blipFill>
          <a:blip r:embed="rId3"/>
          <a:stretch>
            <a:fillRect/>
          </a:stretch>
        </p:blipFill>
        <p:spPr>
          <a:xfrm>
            <a:off x="687845" y="0"/>
            <a:ext cx="10816309" cy="6858000"/>
          </a:xfrm>
          <a:prstGeom prst="rect">
            <a:avLst/>
          </a:prstGeom>
        </p:spPr>
      </p:pic>
      <p:sp>
        <p:nvSpPr>
          <p:cNvPr id="2" name="TextBox 1">
            <a:extLst>
              <a:ext uri="{FF2B5EF4-FFF2-40B4-BE49-F238E27FC236}">
                <a16:creationId xmlns:a16="http://schemas.microsoft.com/office/drawing/2014/main" id="{0A540B9D-E6EB-575D-62B9-EE12B4096CBD}"/>
              </a:ext>
            </a:extLst>
          </p:cNvPr>
          <p:cNvSpPr txBox="1"/>
          <p:nvPr/>
        </p:nvSpPr>
        <p:spPr>
          <a:xfrm>
            <a:off x="3604591" y="384313"/>
            <a:ext cx="7899563" cy="369332"/>
          </a:xfrm>
          <a:prstGeom prst="rect">
            <a:avLst/>
          </a:prstGeom>
          <a:noFill/>
        </p:spPr>
        <p:txBody>
          <a:bodyPr wrap="square" rtlCol="0">
            <a:spAutoFit/>
          </a:bodyPr>
          <a:lstStyle/>
          <a:p>
            <a:r>
              <a:rPr lang="en-US" b="1" dirty="0">
                <a:solidFill>
                  <a:srgbClr val="7030A0"/>
                </a:solidFill>
              </a:rPr>
              <a:t>Click the ‘donate’ button to make an offering to any of these funds!</a:t>
            </a:r>
          </a:p>
        </p:txBody>
      </p:sp>
    </p:spTree>
    <p:extLst>
      <p:ext uri="{BB962C8B-B14F-4D97-AF65-F5344CB8AC3E}">
        <p14:creationId xmlns:p14="http://schemas.microsoft.com/office/powerpoint/2010/main" val="390931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7B8F0-9252-42A5-8565-63FDF5842C51}"/>
              </a:ext>
            </a:extLst>
          </p:cNvPr>
          <p:cNvSpPr txBox="1"/>
          <p:nvPr/>
        </p:nvSpPr>
        <p:spPr>
          <a:xfrm>
            <a:off x="341594" y="543516"/>
            <a:ext cx="11297031" cy="6447919"/>
          </a:xfrm>
          <a:prstGeom prst="rect">
            <a:avLst/>
          </a:prstGeom>
          <a:noFill/>
        </p:spPr>
        <p:txBody>
          <a:bodyPr wrap="square">
            <a:spAutoFit/>
          </a:bodyPr>
          <a:lstStyle/>
          <a:p>
            <a:pPr algn="l">
              <a:buFont typeface="Arial" panose="020B0604020202020204" pitchFamily="34" charset="0"/>
              <a:buChar char="•"/>
            </a:pPr>
            <a:r>
              <a:rPr lang="en-US" sz="3600" b="0" i="0" dirty="0">
                <a:solidFill>
                  <a:srgbClr val="080808"/>
                </a:solidFill>
                <a:effectLst/>
              </a:rPr>
              <a:t>Donations can be made from bank accounts (no fees) or credit/debit cards (fees, but there is an option to cover the fees so </a:t>
            </a:r>
            <a:r>
              <a:rPr lang="en-US" sz="3600" dirty="0">
                <a:solidFill>
                  <a:srgbClr val="080808"/>
                </a:solidFill>
              </a:rPr>
              <a:t>the</a:t>
            </a:r>
            <a:r>
              <a:rPr lang="en-US" sz="3600" b="0" i="0" dirty="0">
                <a:solidFill>
                  <a:srgbClr val="080808"/>
                </a:solidFill>
                <a:effectLst/>
              </a:rPr>
              <a:t> total amount goes to mite offerings, missions, GGGF, </a:t>
            </a:r>
            <a:r>
              <a:rPr lang="en-US" sz="3600" b="0" i="0" dirty="0" err="1">
                <a:solidFill>
                  <a:srgbClr val="080808"/>
                </a:solidFill>
                <a:effectLst/>
              </a:rPr>
              <a:t>etc</a:t>
            </a:r>
            <a:r>
              <a:rPr lang="en-US" sz="3600" b="0" i="0" dirty="0">
                <a:solidFill>
                  <a:srgbClr val="080808"/>
                </a:solidFill>
                <a:effectLst/>
              </a:rPr>
              <a:t>).</a:t>
            </a:r>
          </a:p>
          <a:p>
            <a:pPr algn="l">
              <a:buFont typeface="Arial" panose="020B0604020202020204" pitchFamily="34" charset="0"/>
              <a:buChar char="•"/>
            </a:pPr>
            <a:endParaRPr lang="en-US" sz="1400" b="0" i="0" dirty="0">
              <a:solidFill>
                <a:srgbClr val="080808"/>
              </a:solidFill>
              <a:effectLst/>
            </a:endParaRPr>
          </a:p>
          <a:p>
            <a:pPr algn="l">
              <a:buFont typeface="Arial" panose="020B0604020202020204" pitchFamily="34" charset="0"/>
              <a:buChar char="•"/>
            </a:pPr>
            <a:r>
              <a:rPr lang="en-US" sz="3600" b="0" i="0" dirty="0">
                <a:solidFill>
                  <a:srgbClr val="080808"/>
                </a:solidFill>
                <a:effectLst/>
              </a:rPr>
              <a:t>Anyone can give a one-time donation as a guest.</a:t>
            </a:r>
          </a:p>
          <a:p>
            <a:pPr algn="l">
              <a:buFont typeface="Arial" panose="020B0604020202020204" pitchFamily="34" charset="0"/>
              <a:buChar char="•"/>
            </a:pPr>
            <a:endParaRPr lang="en-US" sz="1100" b="0" i="0" dirty="0">
              <a:solidFill>
                <a:srgbClr val="080808"/>
              </a:solidFill>
              <a:effectLst/>
            </a:endParaRPr>
          </a:p>
          <a:p>
            <a:pPr algn="l">
              <a:buFont typeface="Arial" panose="020B0604020202020204" pitchFamily="34" charset="0"/>
              <a:buChar char="•"/>
            </a:pPr>
            <a:r>
              <a:rPr lang="en-US" sz="3600" b="1" u="sng" dirty="0">
                <a:solidFill>
                  <a:srgbClr val="7030A0"/>
                </a:solidFill>
              </a:rPr>
              <a:t>S</a:t>
            </a:r>
            <a:r>
              <a:rPr lang="en-US" sz="3600" b="1" i="0" u="sng" dirty="0">
                <a:solidFill>
                  <a:srgbClr val="7030A0"/>
                </a:solidFill>
                <a:effectLst/>
              </a:rPr>
              <a:t>ign up </a:t>
            </a:r>
            <a:r>
              <a:rPr lang="en-US" sz="3600" b="1" i="0" dirty="0">
                <a:solidFill>
                  <a:srgbClr val="7030A0"/>
                </a:solidFill>
                <a:effectLst/>
              </a:rPr>
              <a:t>to create an account and </a:t>
            </a:r>
            <a:r>
              <a:rPr lang="en-US" sz="3600" b="1" i="0" u="sng" dirty="0">
                <a:solidFill>
                  <a:srgbClr val="7030A0"/>
                </a:solidFill>
                <a:effectLst/>
              </a:rPr>
              <a:t>log in</a:t>
            </a:r>
            <a:r>
              <a:rPr lang="en-US" sz="3600" b="1" i="0" dirty="0">
                <a:solidFill>
                  <a:srgbClr val="7030A0"/>
                </a:solidFill>
                <a:effectLst/>
              </a:rPr>
              <a:t> each time so you can save your payment methods, set up recurring donations, and view your giving history. </a:t>
            </a:r>
          </a:p>
          <a:p>
            <a:pPr algn="l">
              <a:buFont typeface="Arial" panose="020B0604020202020204" pitchFamily="34" charset="0"/>
              <a:buChar char="•"/>
            </a:pPr>
            <a:endParaRPr lang="en-US" sz="1600" b="0" i="0" dirty="0">
              <a:solidFill>
                <a:srgbClr val="080808"/>
              </a:solidFill>
              <a:effectLst/>
            </a:endParaRPr>
          </a:p>
          <a:p>
            <a:pPr algn="l">
              <a:buFont typeface="Arial" panose="020B0604020202020204" pitchFamily="34" charset="0"/>
              <a:buChar char="•"/>
            </a:pPr>
            <a:r>
              <a:rPr lang="en-US" sz="3600" b="0" i="0" u="sng" dirty="0">
                <a:solidFill>
                  <a:srgbClr val="FF0000"/>
                </a:solidFill>
                <a:effectLst/>
              </a:rPr>
              <a:t>NOTE</a:t>
            </a:r>
            <a:r>
              <a:rPr lang="en-US" sz="3600" b="0" i="0" dirty="0">
                <a:solidFill>
                  <a:srgbClr val="FF0000"/>
                </a:solidFill>
                <a:effectLst/>
              </a:rPr>
              <a:t>: If you sign up with the mobile app, you are also signed up for online, and vice versa.</a:t>
            </a:r>
          </a:p>
        </p:txBody>
      </p:sp>
    </p:spTree>
    <p:extLst>
      <p:ext uri="{BB962C8B-B14F-4D97-AF65-F5344CB8AC3E}">
        <p14:creationId xmlns:p14="http://schemas.microsoft.com/office/powerpoint/2010/main" val="24741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5EC2-1F29-5528-02BB-492695F9DDED}"/>
              </a:ext>
            </a:extLst>
          </p:cNvPr>
          <p:cNvSpPr>
            <a:spLocks noGrp="1"/>
          </p:cNvSpPr>
          <p:nvPr>
            <p:ph type="title"/>
          </p:nvPr>
        </p:nvSpPr>
        <p:spPr>
          <a:xfrm>
            <a:off x="838200" y="365125"/>
            <a:ext cx="10515600" cy="583565"/>
          </a:xfrm>
        </p:spPr>
        <p:txBody>
          <a:bodyPr>
            <a:normAutofit fontScale="90000"/>
          </a:bodyPr>
          <a:lstStyle/>
          <a:p>
            <a:r>
              <a:rPr lang="en-US" sz="3100" b="1" dirty="0">
                <a:solidFill>
                  <a:srgbClr val="7030A0"/>
                </a:solidFill>
              </a:rPr>
              <a:t>Create an account for your group or personal use from your desktop</a:t>
            </a:r>
            <a:r>
              <a:rPr lang="en-US" b="1" dirty="0">
                <a:solidFill>
                  <a:srgbClr val="7030A0"/>
                </a:solidFill>
              </a:rPr>
              <a:t>.</a:t>
            </a:r>
          </a:p>
        </p:txBody>
      </p:sp>
      <p:pic>
        <p:nvPicPr>
          <p:cNvPr id="5" name="Content Placeholder 4">
            <a:extLst>
              <a:ext uri="{FF2B5EF4-FFF2-40B4-BE49-F238E27FC236}">
                <a16:creationId xmlns:a16="http://schemas.microsoft.com/office/drawing/2014/main" id="{8890D364-BF5E-503B-04E8-1C3C8D662479}"/>
              </a:ext>
            </a:extLst>
          </p:cNvPr>
          <p:cNvPicPr>
            <a:picLocks noGrp="1" noChangeAspect="1"/>
          </p:cNvPicPr>
          <p:nvPr>
            <p:ph idx="1"/>
          </p:nvPr>
        </p:nvPicPr>
        <p:blipFill>
          <a:blip r:embed="rId2"/>
          <a:stretch>
            <a:fillRect/>
          </a:stretch>
        </p:blipFill>
        <p:spPr>
          <a:xfrm>
            <a:off x="960116" y="1024111"/>
            <a:ext cx="3509368" cy="5643564"/>
          </a:xfrm>
        </p:spPr>
      </p:pic>
      <p:sp>
        <p:nvSpPr>
          <p:cNvPr id="7" name="TextBox 6">
            <a:extLst>
              <a:ext uri="{FF2B5EF4-FFF2-40B4-BE49-F238E27FC236}">
                <a16:creationId xmlns:a16="http://schemas.microsoft.com/office/drawing/2014/main" id="{08D7ADAE-C90C-E721-4044-335137723060}"/>
              </a:ext>
            </a:extLst>
          </p:cNvPr>
          <p:cNvSpPr txBox="1"/>
          <p:nvPr/>
        </p:nvSpPr>
        <p:spPr>
          <a:xfrm>
            <a:off x="4762894" y="1108990"/>
            <a:ext cx="6094428" cy="1477328"/>
          </a:xfrm>
          <a:prstGeom prst="rect">
            <a:avLst/>
          </a:prstGeom>
          <a:noFill/>
          <a:ln>
            <a:solidFill>
              <a:srgbClr val="7030A0"/>
            </a:solidFill>
          </a:ln>
        </p:spPr>
        <p:txBody>
          <a:bodyPr wrap="square">
            <a:spAutoFit/>
          </a:bodyPr>
          <a:lstStyle/>
          <a:p>
            <a:r>
              <a:rPr lang="en-US" sz="1800" dirty="0"/>
              <a:t>The program walks you through each step and you have the option to save your payment methods (debit or credit card or bank account).  You can change your password or email under profile settings and find both scheduled payments or history of payments under the transaction tab</a:t>
            </a:r>
            <a:endParaRPr lang="en-US" dirty="0"/>
          </a:p>
        </p:txBody>
      </p:sp>
      <p:pic>
        <p:nvPicPr>
          <p:cNvPr id="9" name="Picture 8">
            <a:extLst>
              <a:ext uri="{FF2B5EF4-FFF2-40B4-BE49-F238E27FC236}">
                <a16:creationId xmlns:a16="http://schemas.microsoft.com/office/drawing/2014/main" id="{4C057C26-A996-8E0E-A1B0-2C2BEFAA716B}"/>
              </a:ext>
            </a:extLst>
          </p:cNvPr>
          <p:cNvPicPr>
            <a:picLocks noChangeAspect="1"/>
          </p:cNvPicPr>
          <p:nvPr/>
        </p:nvPicPr>
        <p:blipFill>
          <a:blip r:embed="rId3"/>
          <a:stretch>
            <a:fillRect/>
          </a:stretch>
        </p:blipFill>
        <p:spPr>
          <a:xfrm>
            <a:off x="8292069" y="2862470"/>
            <a:ext cx="3519717" cy="3805205"/>
          </a:xfrm>
          <a:prstGeom prst="rect">
            <a:avLst/>
          </a:prstGeom>
        </p:spPr>
      </p:pic>
      <p:sp>
        <p:nvSpPr>
          <p:cNvPr id="10" name="TextBox 9">
            <a:extLst>
              <a:ext uri="{FF2B5EF4-FFF2-40B4-BE49-F238E27FC236}">
                <a16:creationId xmlns:a16="http://schemas.microsoft.com/office/drawing/2014/main" id="{46E23346-3807-3A8C-124F-DD4CF285B773}"/>
              </a:ext>
            </a:extLst>
          </p:cNvPr>
          <p:cNvSpPr txBox="1"/>
          <p:nvPr/>
        </p:nvSpPr>
        <p:spPr>
          <a:xfrm>
            <a:off x="5962453" y="3570100"/>
            <a:ext cx="2243580" cy="646331"/>
          </a:xfrm>
          <a:prstGeom prst="rect">
            <a:avLst/>
          </a:prstGeom>
          <a:noFill/>
        </p:spPr>
        <p:txBody>
          <a:bodyPr wrap="square" rtlCol="0">
            <a:spAutoFit/>
          </a:bodyPr>
          <a:lstStyle/>
          <a:p>
            <a:r>
              <a:rPr lang="en-US" dirty="0"/>
              <a:t>OR Log in to your existing account</a:t>
            </a:r>
          </a:p>
        </p:txBody>
      </p:sp>
    </p:spTree>
    <p:extLst>
      <p:ext uri="{BB962C8B-B14F-4D97-AF65-F5344CB8AC3E}">
        <p14:creationId xmlns:p14="http://schemas.microsoft.com/office/powerpoint/2010/main" val="204552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1CC5FC-4209-5A54-05A5-57698EE68F14}"/>
              </a:ext>
            </a:extLst>
          </p:cNvPr>
          <p:cNvPicPr>
            <a:picLocks noChangeAspect="1"/>
          </p:cNvPicPr>
          <p:nvPr/>
        </p:nvPicPr>
        <p:blipFill>
          <a:blip r:embed="rId3"/>
          <a:stretch>
            <a:fillRect/>
          </a:stretch>
        </p:blipFill>
        <p:spPr>
          <a:xfrm>
            <a:off x="1014412" y="1564957"/>
            <a:ext cx="10163175" cy="4276725"/>
          </a:xfrm>
          <a:prstGeom prst="rect">
            <a:avLst/>
          </a:prstGeom>
        </p:spPr>
      </p:pic>
      <p:sp>
        <p:nvSpPr>
          <p:cNvPr id="7" name="TextBox 6">
            <a:extLst>
              <a:ext uri="{FF2B5EF4-FFF2-40B4-BE49-F238E27FC236}">
                <a16:creationId xmlns:a16="http://schemas.microsoft.com/office/drawing/2014/main" id="{25054EC7-F82B-911B-39E9-E309EC47080C}"/>
              </a:ext>
            </a:extLst>
          </p:cNvPr>
          <p:cNvSpPr txBox="1"/>
          <p:nvPr/>
        </p:nvSpPr>
        <p:spPr>
          <a:xfrm>
            <a:off x="1106235" y="537917"/>
            <a:ext cx="6323265" cy="830997"/>
          </a:xfrm>
          <a:prstGeom prst="rect">
            <a:avLst/>
          </a:prstGeom>
          <a:noFill/>
        </p:spPr>
        <p:txBody>
          <a:bodyPr wrap="square" rtlCol="0">
            <a:spAutoFit/>
          </a:bodyPr>
          <a:lstStyle/>
          <a:p>
            <a:r>
              <a:rPr lang="en-US" sz="2400" u="sng" dirty="0">
                <a:solidFill>
                  <a:srgbClr val="7030A0"/>
                </a:solidFill>
              </a:rPr>
              <a:t>The following screens are snips of making a donation.</a:t>
            </a:r>
          </a:p>
        </p:txBody>
      </p:sp>
      <p:sp>
        <p:nvSpPr>
          <p:cNvPr id="8" name="TextBox 7">
            <a:extLst>
              <a:ext uri="{FF2B5EF4-FFF2-40B4-BE49-F238E27FC236}">
                <a16:creationId xmlns:a16="http://schemas.microsoft.com/office/drawing/2014/main" id="{1F256A7D-5DC6-FB56-2DF7-AF42B1032F78}"/>
              </a:ext>
            </a:extLst>
          </p:cNvPr>
          <p:cNvSpPr txBox="1"/>
          <p:nvPr/>
        </p:nvSpPr>
        <p:spPr>
          <a:xfrm>
            <a:off x="1743959" y="3429000"/>
            <a:ext cx="3864989" cy="2246769"/>
          </a:xfrm>
          <a:prstGeom prst="rect">
            <a:avLst/>
          </a:prstGeom>
          <a:noFill/>
          <a:ln>
            <a:solidFill>
              <a:srgbClr val="7030A0"/>
            </a:solidFill>
          </a:ln>
        </p:spPr>
        <p:txBody>
          <a:bodyPr wrap="square" rtlCol="0">
            <a:spAutoFit/>
          </a:bodyPr>
          <a:lstStyle/>
          <a:p>
            <a:r>
              <a:rPr lang="en-US" sz="2000" dirty="0"/>
              <a:t>You can select the frequency of your payment:  A one time for groups when mite offerings are remitted or for a memorial gift or you can set up a monthly offering for your personal giving.  Lots of options!</a:t>
            </a:r>
          </a:p>
        </p:txBody>
      </p:sp>
    </p:spTree>
    <p:extLst>
      <p:ext uri="{BB962C8B-B14F-4D97-AF65-F5344CB8AC3E}">
        <p14:creationId xmlns:p14="http://schemas.microsoft.com/office/powerpoint/2010/main" val="97737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A421E8-CE8F-A0E7-0837-E3BF95810D11}"/>
              </a:ext>
            </a:extLst>
          </p:cNvPr>
          <p:cNvPicPr>
            <a:picLocks noChangeAspect="1"/>
          </p:cNvPicPr>
          <p:nvPr/>
        </p:nvPicPr>
        <p:blipFill>
          <a:blip r:embed="rId3"/>
          <a:stretch>
            <a:fillRect/>
          </a:stretch>
        </p:blipFill>
        <p:spPr>
          <a:xfrm>
            <a:off x="1000125" y="694372"/>
            <a:ext cx="6776848" cy="4620578"/>
          </a:xfrm>
          <a:prstGeom prst="rect">
            <a:avLst/>
          </a:prstGeom>
        </p:spPr>
      </p:pic>
    </p:spTree>
    <p:extLst>
      <p:ext uri="{BB962C8B-B14F-4D97-AF65-F5344CB8AC3E}">
        <p14:creationId xmlns:p14="http://schemas.microsoft.com/office/powerpoint/2010/main" val="4232949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557</Words>
  <Application>Microsoft Office PowerPoint</Application>
  <PresentationFormat>Widescreen</PresentationFormat>
  <Paragraphs>59</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Treasurer Seminar  for Groups and Zones</vt:lpstr>
      <vt:lpstr>Treasurer vs. Financial Secretary</vt:lpstr>
      <vt:lpstr>PowerPoint Presentation</vt:lpstr>
      <vt:lpstr>Online Giving click on the Giving Tab at kansaslwml.org</vt:lpstr>
      <vt:lpstr>PowerPoint Presentation</vt:lpstr>
      <vt:lpstr>PowerPoint Presentation</vt:lpstr>
      <vt:lpstr>Create an account for your group or personal use from your desktop.</vt:lpstr>
      <vt:lpstr>PowerPoint Presentation</vt:lpstr>
      <vt:lpstr>PowerPoint Presentation</vt:lpstr>
      <vt:lpstr>PowerPoint Presentation</vt:lpstr>
      <vt:lpstr>PowerPoint Presentation</vt:lpstr>
      <vt:lpstr>The program walks you through each step and you have the option to save your payment methods (debit or credit card or bank account).  You can change your password or email under profile settings and find both scheduled payments or history of payments under the transactions tab</vt:lpstr>
      <vt:lpstr>PowerPoint Presentation</vt:lpstr>
      <vt:lpstr>PowerPoint Presentation</vt:lpstr>
      <vt:lpstr>Mobile App Set-Up: Vanco Mobile Faith Engagement App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dc:title>
  <dc:creator>Carolyn Fishburn</dc:creator>
  <cp:lastModifiedBy>Relda Galli</cp:lastModifiedBy>
  <cp:revision>42</cp:revision>
  <cp:lastPrinted>2023-07-12T14:08:00Z</cp:lastPrinted>
  <dcterms:created xsi:type="dcterms:W3CDTF">2022-04-07T02:43:42Z</dcterms:created>
  <dcterms:modified xsi:type="dcterms:W3CDTF">2023-07-13T00:04:36Z</dcterms:modified>
</cp:coreProperties>
</file>