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79" r:id="rId5"/>
    <p:sldId id="28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 Kroemer" initials="CK" lastIdx="1" clrIdx="0"/>
  <p:cmAuthor id="2" name="Char Kroemer" initials="CK [2]" lastIdx="1" clrIdx="1"/>
  <p:cmAuthor id="3" name="Michelle Jenks" initials="MJ" lastIdx="2" clrIdx="2">
    <p:extLst>
      <p:ext uri="{19B8F6BF-5375-455C-9EA6-DF929625EA0E}">
        <p15:presenceInfo xmlns:p15="http://schemas.microsoft.com/office/powerpoint/2012/main" userId="65242c0f04ca4e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2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Werner" userId="0449916a86970a49" providerId="LiveId" clId="{567227FD-6997-4C2B-8BF0-BB10E2CF683D}"/>
    <pc:docChg chg="custSel modSld">
      <pc:chgData name="John Werner" userId="0449916a86970a49" providerId="LiveId" clId="{567227FD-6997-4C2B-8BF0-BB10E2CF683D}" dt="2023-07-13T21:38:36.250" v="74" actId="20577"/>
      <pc:docMkLst>
        <pc:docMk/>
      </pc:docMkLst>
      <pc:sldChg chg="modSp mod">
        <pc:chgData name="John Werner" userId="0449916a86970a49" providerId="LiveId" clId="{567227FD-6997-4C2B-8BF0-BB10E2CF683D}" dt="2023-07-13T21:38:36.250" v="74" actId="20577"/>
        <pc:sldMkLst>
          <pc:docMk/>
          <pc:sldMk cId="2055599993" sldId="256"/>
        </pc:sldMkLst>
        <pc:spChg chg="mod">
          <ac:chgData name="John Werner" userId="0449916a86970a49" providerId="LiveId" clId="{567227FD-6997-4C2B-8BF0-BB10E2CF683D}" dt="2023-07-13T21:38:36.250" v="74" actId="20577"/>
          <ac:spMkLst>
            <pc:docMk/>
            <pc:sldMk cId="2055599993" sldId="256"/>
            <ac:spMk id="3" creationId="{0D52C3F2-B4D9-4C2A-A28B-B8DA7E9C883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76784106-B182-48D9-A6E6-D402FBB69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44487" y="2045374"/>
            <a:ext cx="6857113" cy="2768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628" y="2357848"/>
            <a:ext cx="10411691" cy="1840996"/>
          </a:xfr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3566" y="4199584"/>
            <a:ext cx="10411691" cy="1096899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name</a:t>
            </a:r>
          </a:p>
        </p:txBody>
      </p:sp>
      <p:pic>
        <p:nvPicPr>
          <p:cNvPr id="38" name="Picture 3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B551D9F4-E541-4DF4-9FC0-1A515E69F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27856" y="1830115"/>
            <a:ext cx="6872515" cy="3184737"/>
          </a:xfrm>
          <a:prstGeom prst="rect">
            <a:avLst/>
          </a:prstGeom>
        </p:spPr>
      </p:pic>
      <p:pic>
        <p:nvPicPr>
          <p:cNvPr id="39" name="Picture 38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BD7149AB-F77E-443B-98E8-57C7BF914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36147" y="1802146"/>
            <a:ext cx="6872514" cy="3239193"/>
          </a:xfrm>
          <a:prstGeom prst="rect">
            <a:avLst/>
          </a:prstGeom>
        </p:spPr>
      </p:pic>
      <p:pic>
        <p:nvPicPr>
          <p:cNvPr id="40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6F7987-BA7C-444A-9B8E-D2106FD403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3"/>
          <a:stretch/>
        </p:blipFill>
        <p:spPr>
          <a:xfrm rot="16200000">
            <a:off x="7357592" y="2014410"/>
            <a:ext cx="6872514" cy="279630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3D7C5A0-6E71-4312-AA92-330B7AEACB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33721" y="1795395"/>
            <a:ext cx="6881691" cy="3243519"/>
          </a:xfrm>
          <a:prstGeom prst="rect">
            <a:avLst/>
          </a:prstGeom>
        </p:spPr>
      </p:pic>
      <p:pic>
        <p:nvPicPr>
          <p:cNvPr id="42" name="Picture 41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DD89EBDF-FF83-4690-83F5-E909931F6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36147" y="1802147"/>
            <a:ext cx="6872514" cy="323919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0A4AB72-81A9-4E6B-90E7-7066D316CC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7"/>
          <a:stretch/>
        </p:blipFill>
        <p:spPr>
          <a:xfrm rot="16200000">
            <a:off x="7445250" y="2120422"/>
            <a:ext cx="6881691" cy="2611809"/>
          </a:xfrm>
          <a:prstGeom prst="rect">
            <a:avLst/>
          </a:prstGeom>
        </p:spPr>
      </p:pic>
      <p:pic>
        <p:nvPicPr>
          <p:cNvPr id="44" name="Picture 4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875DEB4-3B7B-480A-85D2-1A72285CB6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49758" y="1581201"/>
            <a:ext cx="6890567" cy="3746521"/>
          </a:xfrm>
          <a:prstGeom prst="rect">
            <a:avLst/>
          </a:prstGeom>
        </p:spPr>
      </p:pic>
      <p:pic>
        <p:nvPicPr>
          <p:cNvPr id="16" name="Picture 15" descr="A picture containing object, clock, meter&#10;&#10;Description automatically generated">
            <a:extLst>
              <a:ext uri="{FF2B5EF4-FFF2-40B4-BE49-F238E27FC236}">
                <a16:creationId xmlns:a16="http://schemas.microsoft.com/office/drawing/2014/main" id="{177A069C-D195-4D92-914D-967F54584C2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42" y="5867444"/>
            <a:ext cx="2506117" cy="872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696A38-8CA6-4023-8E0E-BFFAF17D1CE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72" y="148402"/>
            <a:ext cx="4636017" cy="184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4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076871"/>
            <a:ext cx="10309463" cy="3403600"/>
          </a:xfrm>
        </p:spPr>
        <p:txBody>
          <a:bodyPr anchor="ctr">
            <a:normAutofit/>
          </a:bodyPr>
          <a:lstStyle>
            <a:lvl1pPr algn="l">
              <a:defRPr sz="6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4470400"/>
            <a:ext cx="1030946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AF9671-0D29-E345-28E0-1A1F95E80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9"/>
            <a:ext cx="1716281" cy="1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5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31988"/>
            <a:ext cx="10104273" cy="2595460"/>
          </a:xfrm>
        </p:spPr>
        <p:txBody>
          <a:bodyPr anchor="b">
            <a:normAutofit/>
          </a:bodyPr>
          <a:lstStyle>
            <a:lvl1pPr algn="l">
              <a:defRPr sz="6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4527448"/>
            <a:ext cx="1010427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6F85D4-EED5-B71A-F5B2-F9BA43C48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9"/>
            <a:ext cx="1716281" cy="1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9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1334" y="987986"/>
            <a:ext cx="9908460" cy="3022600"/>
          </a:xfrm>
        </p:spPr>
        <p:txBody>
          <a:bodyPr anchor="ctr">
            <a:normAutofit/>
          </a:bodyPr>
          <a:lstStyle>
            <a:lvl1pPr algn="l">
              <a:defRPr sz="6000" b="1" cap="none"/>
            </a:lvl1pPr>
          </a:lstStyle>
          <a:p>
            <a:r>
              <a:rPr lang="en-US" dirty="0"/>
              <a:t>“Click to edit Master title style”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31332" y="4013200"/>
            <a:ext cx="990846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334" y="4527448"/>
            <a:ext cx="990846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7B0B26-DFC3-A6E4-5103-7F708253F2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9"/>
            <a:ext cx="1716281" cy="1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76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227" y="987357"/>
            <a:ext cx="10037619" cy="3022600"/>
          </a:xfrm>
        </p:spPr>
        <p:txBody>
          <a:bodyPr anchor="ctr">
            <a:normAutofit/>
          </a:bodyPr>
          <a:lstStyle>
            <a:lvl1pPr algn="l">
              <a:defRPr sz="44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1004751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4527448"/>
            <a:ext cx="1004751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C823C1-49E3-671C-4FA8-B39DEF93C1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9"/>
            <a:ext cx="1716281" cy="1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20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E98FE1-CA90-4074-BFD1-B9A3326361D8}"/>
              </a:ext>
            </a:extLst>
          </p:cNvPr>
          <p:cNvSpPr/>
          <p:nvPr/>
        </p:nvSpPr>
        <p:spPr>
          <a:xfrm>
            <a:off x="1155986" y="1485900"/>
            <a:ext cx="9296113" cy="41656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262A8-2BB7-461E-8A29-282FB4B8A3FD}"/>
              </a:ext>
            </a:extLst>
          </p:cNvPr>
          <p:cNvSpPr txBox="1"/>
          <p:nvPr/>
        </p:nvSpPr>
        <p:spPr>
          <a:xfrm>
            <a:off x="1446245" y="1804489"/>
            <a:ext cx="86773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60269E"/>
                </a:solidFill>
                <a:latin typeface="+mj-lt"/>
              </a:rPr>
              <a:t>As Lutheran Women in Mission,</a:t>
            </a:r>
          </a:p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60269E"/>
                </a:solidFill>
                <a:latin typeface="+mj-lt"/>
              </a:rPr>
              <a:t>we joyfully proclaim Christ,</a:t>
            </a:r>
          </a:p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60269E"/>
                </a:solidFill>
                <a:latin typeface="+mj-lt"/>
              </a:rPr>
              <a:t>support missions, </a:t>
            </a:r>
            <a:br>
              <a:rPr lang="en-US" sz="4400" b="1" dirty="0">
                <a:solidFill>
                  <a:srgbClr val="60269E"/>
                </a:solidFill>
                <a:latin typeface="+mj-lt"/>
              </a:rPr>
            </a:br>
            <a:r>
              <a:rPr lang="en-US" sz="4400" b="1" dirty="0">
                <a:solidFill>
                  <a:srgbClr val="60269E"/>
                </a:solidFill>
                <a:latin typeface="+mj-lt"/>
              </a:rPr>
              <a:t>and equip women to honor God </a:t>
            </a:r>
            <a:br>
              <a:rPr lang="en-US" sz="4400" b="1" dirty="0">
                <a:solidFill>
                  <a:srgbClr val="60269E"/>
                </a:solidFill>
                <a:latin typeface="+mj-lt"/>
              </a:rPr>
            </a:br>
            <a:r>
              <a:rPr lang="en-US" sz="4400" b="1" dirty="0">
                <a:solidFill>
                  <a:srgbClr val="60269E"/>
                </a:solidFill>
                <a:latin typeface="+mj-lt"/>
              </a:rPr>
              <a:t>by serving others.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6B372-7B83-4690-85F4-4408CAC98B28}"/>
              </a:ext>
            </a:extLst>
          </p:cNvPr>
          <p:cNvSpPr txBox="1"/>
          <p:nvPr/>
        </p:nvSpPr>
        <p:spPr>
          <a:xfrm>
            <a:off x="677333" y="406565"/>
            <a:ext cx="722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+mj-lt"/>
              </a:rPr>
              <a:t>Our Mission</a:t>
            </a:r>
          </a:p>
        </p:txBody>
      </p:sp>
    </p:spTree>
    <p:extLst>
      <p:ext uri="{BB962C8B-B14F-4D97-AF65-F5344CB8AC3E}">
        <p14:creationId xmlns:p14="http://schemas.microsoft.com/office/powerpoint/2010/main" val="2160752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 Foc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164879-F30E-4304-BE9A-0856E5ECDED5}"/>
              </a:ext>
            </a:extLst>
          </p:cNvPr>
          <p:cNvSpPr txBox="1">
            <a:spLocks/>
          </p:cNvSpPr>
          <p:nvPr/>
        </p:nvSpPr>
        <p:spPr>
          <a:xfrm>
            <a:off x="649348" y="756458"/>
            <a:ext cx="2093851" cy="84789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dirty="0"/>
            </a:br>
            <a:r>
              <a:rPr lang="en-US" sz="3400" dirty="0">
                <a:solidFill>
                  <a:schemeClr val="accent3"/>
                </a:solidFill>
                <a:latin typeface="Montserrat SemiBold" panose="00000700000000000000" pitchFamily="2" charset="0"/>
              </a:rPr>
              <a:t>2021-2023</a:t>
            </a: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1DA26E-1024-4F4A-8092-4D9CA5A4A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88" y="0"/>
            <a:ext cx="6610829" cy="6957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D644A1-AB1C-4F67-BE47-9BF741DD6CDF}"/>
              </a:ext>
            </a:extLst>
          </p:cNvPr>
          <p:cNvSpPr txBox="1"/>
          <p:nvPr/>
        </p:nvSpPr>
        <p:spPr>
          <a:xfrm>
            <a:off x="649348" y="1604356"/>
            <a:ext cx="3033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+mj-lt"/>
              </a:rPr>
              <a:t>Primary</a:t>
            </a:r>
          </a:p>
          <a:p>
            <a:r>
              <a:rPr lang="en-US" sz="4000" b="1" dirty="0">
                <a:solidFill>
                  <a:schemeClr val="accent1"/>
                </a:solidFill>
                <a:latin typeface="+mj-lt"/>
              </a:rPr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618127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E98FE1-CA90-4074-BFD1-B9A3326361D8}"/>
              </a:ext>
            </a:extLst>
          </p:cNvPr>
          <p:cNvSpPr/>
          <p:nvPr/>
        </p:nvSpPr>
        <p:spPr>
          <a:xfrm>
            <a:off x="7703728" y="1702880"/>
            <a:ext cx="3283697" cy="2249616"/>
          </a:xfrm>
          <a:prstGeom prst="rect">
            <a:avLst/>
          </a:prstGeom>
          <a:solidFill>
            <a:srgbClr val="F5E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262A8-2BB7-461E-8A29-282FB4B8A3FD}"/>
              </a:ext>
            </a:extLst>
          </p:cNvPr>
          <p:cNvSpPr txBox="1"/>
          <p:nvPr/>
        </p:nvSpPr>
        <p:spPr>
          <a:xfrm>
            <a:off x="7901093" y="1913072"/>
            <a:ext cx="2997841" cy="2073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1" dirty="0">
                <a:solidFill>
                  <a:srgbClr val="60269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LWML</a:t>
            </a:r>
            <a:br>
              <a:rPr lang="en-US" sz="1600" b="1" dirty="0">
                <a:solidFill>
                  <a:srgbClr val="60269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u="non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801 Seminary Place, Suite L010</a:t>
            </a:r>
          </a:p>
          <a:p>
            <a:pPr algn="l">
              <a:lnSpc>
                <a:spcPct val="150000"/>
              </a:lnSpc>
            </a:pPr>
            <a:r>
              <a:rPr lang="en-US" sz="1400" u="non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St. Louis, MO  63105</a:t>
            </a:r>
          </a:p>
          <a:p>
            <a:pPr algn="l">
              <a:lnSpc>
                <a:spcPct val="150000"/>
              </a:lnSpc>
            </a:pPr>
            <a:r>
              <a:rPr lang="en-US" sz="1400" u="non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(800) 252-5965</a:t>
            </a:r>
          </a:p>
          <a:p>
            <a:pPr algn="l">
              <a:lnSpc>
                <a:spcPct val="150000"/>
              </a:lnSpc>
            </a:pPr>
            <a:r>
              <a:rPr lang="en-US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Email:  </a:t>
            </a:r>
            <a:r>
              <a:rPr lang="en-US" sz="1400" b="0" i="1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lwml@lwml.org</a:t>
            </a:r>
            <a:endParaRPr lang="en-US" sz="1400" i="1" u="none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endParaRPr lang="en-US" sz="1600" b="1" dirty="0">
              <a:solidFill>
                <a:srgbClr val="60269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1997F5-5EA5-4FA3-877A-9C9D3787B86C}"/>
              </a:ext>
            </a:extLst>
          </p:cNvPr>
          <p:cNvGrpSpPr/>
          <p:nvPr/>
        </p:nvGrpSpPr>
        <p:grpSpPr>
          <a:xfrm>
            <a:off x="4765967" y="1543852"/>
            <a:ext cx="2842529" cy="3693319"/>
            <a:chOff x="1244279" y="2204737"/>
            <a:chExt cx="2842529" cy="3693319"/>
          </a:xfrm>
        </p:grpSpPr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7FF8D53C-8966-4489-8492-2EA5C094D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280" y="2355526"/>
              <a:ext cx="436863" cy="436863"/>
            </a:xfrm>
            <a:prstGeom prst="rect">
              <a:avLst/>
            </a:prstGeom>
          </p:spPr>
        </p:pic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6E100C7F-5010-4DAC-B303-1058B3E1F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279" y="2903580"/>
              <a:ext cx="436863" cy="436863"/>
            </a:xfrm>
            <a:prstGeom prst="rect">
              <a:avLst/>
            </a:prstGeom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8485D864-CF1D-4053-8DC0-F5B4B8B9C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279" y="4038712"/>
              <a:ext cx="436863" cy="436863"/>
            </a:xfrm>
            <a:prstGeom prst="rect">
              <a:avLst/>
            </a:prstGeom>
          </p:spPr>
        </p:pic>
        <p:pic>
          <p:nvPicPr>
            <p:cNvPr id="17" name="Picture 1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19477AD-91CC-412D-8AB9-66DD96884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279" y="3464043"/>
              <a:ext cx="436863" cy="436863"/>
            </a:xfrm>
            <a:prstGeom prst="rect">
              <a:avLst/>
            </a:prstGeom>
          </p:spPr>
        </p:pic>
        <p:pic>
          <p:nvPicPr>
            <p:cNvPr id="19" name="Picture 18" descr="A picture containing text, sign, red, first-aid kit&#10;&#10;Description automatically generated">
              <a:extLst>
                <a:ext uri="{FF2B5EF4-FFF2-40B4-BE49-F238E27FC236}">
                  <a16:creationId xmlns:a16="http://schemas.microsoft.com/office/drawing/2014/main" id="{00049BF3-E475-499E-8C9D-B1636A3E6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598" y="4613381"/>
              <a:ext cx="436863" cy="43686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B1652F-5494-4377-BDE4-96D64E37E9C5}"/>
                </a:ext>
              </a:extLst>
            </p:cNvPr>
            <p:cNvSpPr txBox="1"/>
            <p:nvPr/>
          </p:nvSpPr>
          <p:spPr>
            <a:xfrm>
              <a:off x="1716833" y="2204737"/>
              <a:ext cx="2369975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dirty="0">
                  <a:solidFill>
                    <a:schemeClr val="accent4"/>
                  </a:solidFill>
                  <a:latin typeface="+mn-lt"/>
                </a:rPr>
                <a:t>@theLWML</a:t>
              </a:r>
            </a:p>
            <a:p>
              <a:pPr>
                <a:lnSpc>
                  <a:spcPct val="200000"/>
                </a:lnSpc>
              </a:pPr>
              <a:r>
                <a:rPr lang="en-US" dirty="0">
                  <a:solidFill>
                    <a:schemeClr val="accent4"/>
                  </a:solidFill>
                  <a:latin typeface="+mn-lt"/>
                </a:rPr>
                <a:t>@lwmlnational</a:t>
              </a:r>
            </a:p>
            <a:p>
              <a:pPr>
                <a:lnSpc>
                  <a:spcPct val="200000"/>
                </a:lnSpc>
              </a:pPr>
              <a:r>
                <a:rPr lang="en-US" dirty="0">
                  <a:solidFill>
                    <a:schemeClr val="accent4"/>
                  </a:solidFill>
                  <a:latin typeface="+mn-lt"/>
                </a:rPr>
                <a:t>@theLWML</a:t>
              </a:r>
            </a:p>
            <a:p>
              <a:pPr>
                <a:lnSpc>
                  <a:spcPct val="200000"/>
                </a:lnSpc>
              </a:pPr>
              <a:r>
                <a:rPr lang="en-US" dirty="0">
                  <a:solidFill>
                    <a:schemeClr val="accent4"/>
                  </a:solidFill>
                  <a:latin typeface="+mn-lt"/>
                </a:rPr>
                <a:t>@theLWML</a:t>
              </a:r>
            </a:p>
            <a:p>
              <a:pPr marL="0" marR="0" lvl="0" indent="0" algn="l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accent4"/>
                  </a:solidFill>
                  <a:latin typeface="+mn-lt"/>
                </a:rPr>
                <a:t>@theLWML</a:t>
              </a:r>
            </a:p>
            <a:p>
              <a:endParaRPr lang="en-US" dirty="0">
                <a:latin typeface="+mn-lt"/>
              </a:endParaRPr>
            </a:p>
            <a:p>
              <a:endParaRPr lang="en-US" dirty="0">
                <a:latin typeface="+mn-lt"/>
              </a:endParaRPr>
            </a:p>
            <a:p>
              <a:endParaRPr lang="en-US" dirty="0">
                <a:latin typeface="+mn-lt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3C08B49-9628-4566-A2AA-028070E0EBF7}"/>
              </a:ext>
            </a:extLst>
          </p:cNvPr>
          <p:cNvSpPr txBox="1"/>
          <p:nvPr/>
        </p:nvSpPr>
        <p:spPr>
          <a:xfrm>
            <a:off x="789997" y="1913072"/>
            <a:ext cx="33801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4"/>
                </a:solidFill>
                <a:latin typeface="+mn-lt"/>
              </a:rPr>
              <a:t>Visit our website at </a:t>
            </a:r>
            <a:r>
              <a:rPr lang="en-US" sz="2000" i="1" dirty="0">
                <a:solidFill>
                  <a:schemeClr val="accent1"/>
                </a:solidFill>
                <a:latin typeface="+mn-lt"/>
              </a:rPr>
              <a:t>lwml.org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accent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accent4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accent4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4"/>
                </a:solidFill>
                <a:latin typeface="+mn-lt"/>
              </a:rPr>
              <a:t>Download the </a:t>
            </a:r>
            <a:r>
              <a:rPr lang="en-US" sz="2000" dirty="0">
                <a:solidFill>
                  <a:schemeClr val="accent1"/>
                </a:solidFill>
                <a:latin typeface="+mn-lt"/>
              </a:rPr>
              <a:t>LWML App </a:t>
            </a:r>
            <a:r>
              <a:rPr lang="en-US" sz="2000" dirty="0">
                <a:solidFill>
                  <a:schemeClr val="accent4"/>
                </a:solidFill>
                <a:latin typeface="+mn-lt"/>
              </a:rPr>
              <a:t>from your device App Store.</a:t>
            </a:r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7B28F8D-90E3-4149-9507-F5369C797C36}"/>
              </a:ext>
            </a:extLst>
          </p:cNvPr>
          <p:cNvCxnSpPr/>
          <p:nvPr/>
        </p:nvCxnSpPr>
        <p:spPr>
          <a:xfrm>
            <a:off x="4471230" y="1702880"/>
            <a:ext cx="0" cy="3375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5F1A24-E65D-4983-BC68-21B100A4327D}"/>
              </a:ext>
            </a:extLst>
          </p:cNvPr>
          <p:cNvSpPr txBox="1"/>
          <p:nvPr/>
        </p:nvSpPr>
        <p:spPr>
          <a:xfrm>
            <a:off x="677333" y="406565"/>
            <a:ext cx="722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Connect with the LWML</a:t>
            </a:r>
          </a:p>
        </p:txBody>
      </p:sp>
    </p:spTree>
    <p:extLst>
      <p:ext uri="{BB962C8B-B14F-4D97-AF65-F5344CB8AC3E}">
        <p14:creationId xmlns:p14="http://schemas.microsoft.com/office/powerpoint/2010/main" val="3999102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IPTURE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74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281" y="374073"/>
            <a:ext cx="9216366" cy="678823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34837"/>
            <a:ext cx="10303778" cy="4204336"/>
          </a:xfrm>
        </p:spPr>
        <p:txBody>
          <a:bodyPr/>
          <a:lstStyle>
            <a:lvl1pPr>
              <a:defRPr sz="3600" baseline="0"/>
            </a:lvl1pPr>
            <a:lvl2pPr>
              <a:defRPr sz="3400" baseline="0"/>
            </a:lvl2pPr>
            <a:lvl3pPr>
              <a:defRPr sz="3200" baseline="0"/>
            </a:lvl3pPr>
            <a:lvl4pPr>
              <a:defRPr sz="3000" baseline="0"/>
            </a:lvl4pPr>
            <a:lvl5pPr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6308CC-1F4B-E80C-53C5-D938794A1A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9"/>
            <a:ext cx="1716281" cy="1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9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10378592" cy="1826581"/>
          </a:xfrm>
        </p:spPr>
        <p:txBody>
          <a:bodyPr anchor="b"/>
          <a:lstStyle>
            <a:lvl1pPr algn="l">
              <a:defRPr sz="6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1037859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51A05B-EE41-B24B-96E5-BE165191B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9"/>
            <a:ext cx="1716281" cy="1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1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281" y="374073"/>
            <a:ext cx="9264831" cy="6788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882560"/>
            <a:ext cx="5021817" cy="4440620"/>
          </a:xfrm>
        </p:spPr>
        <p:txBody>
          <a:bodyPr/>
          <a:lstStyle>
            <a:lvl1pPr>
              <a:defRPr sz="3600" baseline="0"/>
            </a:lvl1pPr>
            <a:lvl2pPr>
              <a:defRPr sz="3400" baseline="0"/>
            </a:lvl2pPr>
            <a:lvl3pPr>
              <a:defRPr sz="3200" baseline="0"/>
            </a:lvl3pPr>
            <a:lvl4pPr>
              <a:defRPr sz="3000" baseline="0"/>
            </a:lvl4pPr>
            <a:lvl5pPr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67607" y="1882561"/>
            <a:ext cx="5021816" cy="4440620"/>
          </a:xfrm>
        </p:spPr>
        <p:txBody>
          <a:bodyPr/>
          <a:lstStyle>
            <a:lvl1pPr>
              <a:defRPr lang="en-US" sz="36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742950" indent="-285750">
              <a:defRPr lang="en-US" sz="34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>
              <a:defRPr lang="en-US" sz="32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>
              <a:defRPr lang="en-US" sz="30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>
              <a:defRPr lang="en-US" sz="2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</a:lstStyle>
          <a:p>
            <a:pPr marL="0" lv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</a:pPr>
            <a:r>
              <a:rPr lang="en-US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90000"/>
              <a:buFont typeface="Wingdings 3" panose="05040102010807070707" pitchFamily="18" charset="2"/>
              <a:buChar char=""/>
            </a:pPr>
            <a:r>
              <a:rPr lang="en-US" dirty="0"/>
              <a:t>Second level</a:t>
            </a:r>
          </a:p>
          <a:p>
            <a:pPr marL="1143000" lvl="2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90000"/>
              <a:buFont typeface="Wingdings 3" panose="05040102010807070707" pitchFamily="18" charset="2"/>
              <a:buChar char=""/>
            </a:pPr>
            <a:r>
              <a:rPr lang="en-US" dirty="0"/>
              <a:t>Third level</a:t>
            </a:r>
          </a:p>
          <a:p>
            <a:pPr marL="1600200" lvl="3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90000"/>
              <a:buFont typeface="Wingdings 3" panose="05040102010807070707" pitchFamily="18" charset="2"/>
              <a:buChar char=""/>
            </a:pPr>
            <a:r>
              <a:rPr lang="en-US" dirty="0"/>
              <a:t>Fourth level</a:t>
            </a:r>
          </a:p>
          <a:p>
            <a:pPr marL="2057400" lvl="4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90000"/>
              <a:buFont typeface="Wingdings 3" panose="05040102010807070707" pitchFamily="18" charset="2"/>
              <a:buChar char=""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28E8F-22D5-26E2-A5F0-D7FF03C8E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9"/>
            <a:ext cx="1716281" cy="1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3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281" y="374073"/>
            <a:ext cx="9264831" cy="6788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1221645"/>
            <a:ext cx="4994522" cy="724312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1949897"/>
            <a:ext cx="4994522" cy="4373283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400" baseline="0"/>
            </a:lvl2pPr>
            <a:lvl3pPr>
              <a:defRPr sz="3200" baseline="0"/>
            </a:lvl3pPr>
            <a:lvl4pPr>
              <a:defRPr sz="3000"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6597" y="1221645"/>
            <a:ext cx="4994515" cy="724312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6599" y="1949898"/>
            <a:ext cx="4994514" cy="4373282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742950" indent="-285750">
              <a:defRPr lang="en-US" sz="34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4pPr marL="1600200" indent="-228600">
              <a:defRPr lang="en-US" sz="30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</a:lstStyle>
          <a:p>
            <a:pPr marL="0" lv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</a:pPr>
            <a:r>
              <a:rPr lang="en-US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90000"/>
              <a:buFont typeface="Wingdings 3" panose="05040102010807070707" pitchFamily="18" charset="2"/>
              <a:buChar char="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600200" lvl="3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90000"/>
              <a:buFont typeface="Wingdings 3" panose="05040102010807070707" pitchFamily="18" charset="2"/>
              <a:buChar char="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7/13/2023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A82B78-0070-7A66-AB09-6EF8D3ED9B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9"/>
            <a:ext cx="1716281" cy="1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4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280" y="343593"/>
            <a:ext cx="7557721" cy="70381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7/13/2023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E31C56-5368-5069-BF5F-686A7E18B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9"/>
            <a:ext cx="1716281" cy="1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5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C152C-0B20-F573-873C-5BA7EC4B2E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9"/>
            <a:ext cx="1716281" cy="1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9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4576310" cy="127846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338" y="514924"/>
            <a:ext cx="5167515" cy="5526437"/>
          </a:xfrm>
        </p:spPr>
        <p:txBody>
          <a:bodyPr>
            <a:normAutofit/>
          </a:bodyPr>
          <a:lstStyle>
            <a:lvl1pPr>
              <a:defRPr sz="3600" b="0"/>
            </a:lvl1pPr>
            <a:lvl2pPr>
              <a:defRPr sz="3400" baseline="0"/>
            </a:lvl2pPr>
            <a:lvl3pPr>
              <a:defRPr sz="3000" baseline="0"/>
            </a:lvl3pPr>
            <a:lvl4pPr>
              <a:defRPr sz="3000"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4576310" cy="2584449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7B2ADE-B117-B1B7-6109-90E70C6E4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9"/>
            <a:ext cx="1716281" cy="1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9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3" y="315882"/>
            <a:ext cx="9843113" cy="547727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801471"/>
            <a:ext cx="9843112" cy="521711"/>
          </a:xfrm>
        </p:spPr>
        <p:txBody>
          <a:bodyPr>
            <a:norm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C3FA58-F8B9-CE5C-17BD-F9D4C38DFB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79"/>
            <a:ext cx="1716281" cy="17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1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E62D226B-354E-4BE9-9B78-BC1091F179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27856" y="1830115"/>
            <a:ext cx="6872515" cy="3184737"/>
          </a:xfrm>
          <a:prstGeom prst="rect">
            <a:avLst/>
          </a:prstGeom>
        </p:spPr>
      </p:pic>
      <p:pic>
        <p:nvPicPr>
          <p:cNvPr id="10" name="Picture 9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6F59E9DF-FAD4-4CA4-B86B-35025D9B220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36147" y="1802146"/>
            <a:ext cx="6872514" cy="3239193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C2DAA43E-F670-4F34-91D5-4ACA8C0D3F22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3"/>
          <a:stretch/>
        </p:blipFill>
        <p:spPr>
          <a:xfrm rot="16200000">
            <a:off x="7357592" y="2014410"/>
            <a:ext cx="6872514" cy="27963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26E546-0E84-428F-9020-A1E5C90B79A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33721" y="1795395"/>
            <a:ext cx="6881691" cy="3243519"/>
          </a:xfrm>
          <a:prstGeom prst="rect">
            <a:avLst/>
          </a:prstGeom>
        </p:spPr>
      </p:pic>
      <p:pic>
        <p:nvPicPr>
          <p:cNvPr id="12" name="Picture 11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49438987-B145-4651-8D21-FF8AE4D0FB2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36147" y="1802147"/>
            <a:ext cx="6872514" cy="3239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64D329-13C8-4C6F-A054-0C2C3C0FC07F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7"/>
          <a:stretch/>
        </p:blipFill>
        <p:spPr>
          <a:xfrm rot="16200000">
            <a:off x="7445250" y="2120422"/>
            <a:ext cx="6881691" cy="2611809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C9CC3D3A-6807-4993-9E22-D908756B86C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49758" y="1581201"/>
            <a:ext cx="6890567" cy="374652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3" y="374073"/>
            <a:ext cx="10303779" cy="67882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230284"/>
            <a:ext cx="10303778" cy="5008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3498" y="6323182"/>
            <a:ext cx="85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5987" y="6323181"/>
            <a:ext cx="1219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9C2D3F6-FF4F-41E9-A7C6-5BC3BF1E3C82}" type="datetimeFigureOut">
              <a:rPr lang="en-US" smtClean="0"/>
              <a:pPr/>
              <a:t>7/13/2023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010" y="6323182"/>
            <a:ext cx="466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A2B0139-BF2A-4125-B9FB-D671E156AE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0B9EA9CE-E8EC-410B-99BE-BABBC2F1852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683" y="5722952"/>
            <a:ext cx="799673" cy="10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0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82" r:id="rId16"/>
    <p:sldLayoutId id="21474836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800" b="1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anose="020B0604030504040204" pitchFamily="34" charset="0"/>
          <a:ea typeface="Verdana" panose="020B0604030504040204" pitchFamily="34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4000" b="1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3"/>
        </a:buClr>
        <a:buSzPct val="90000"/>
        <a:buFont typeface="Wingdings 3" panose="05040102010807070707" pitchFamily="18" charset="2"/>
        <a:buChar char=""/>
        <a:defRPr sz="36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3"/>
        </a:buClr>
        <a:buSzPct val="90000"/>
        <a:buFont typeface="Wingdings 3" panose="05040102010807070707" pitchFamily="18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3"/>
        </a:buClr>
        <a:buSzPct val="90000"/>
        <a:buFont typeface="Wingdings 3" panose="05040102010807070707" pitchFamily="18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3"/>
        </a:buClr>
        <a:buSzPct val="90000"/>
        <a:buFont typeface="Wingdings 3" panose="05040102010807070707" pitchFamily="18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42611-503C-49BB-A9B6-432B2B6D85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Doctrinal Review:</a:t>
            </a:r>
            <a:br>
              <a:rPr lang="en-US" sz="4800" dirty="0"/>
            </a:br>
            <a:r>
              <a:rPr lang="en-US" sz="4000" dirty="0"/>
              <a:t>Keeping the Adventure on Course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2C3F2-B4D9-4C2A-A28B-B8DA7E9C88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Rev. Michael Schmidt, Sr. Pastoral Counselor</a:t>
            </a:r>
          </a:p>
          <a:p>
            <a:r>
              <a:rPr lang="en-US" sz="3200" dirty="0"/>
              <a:t>Rev. John Werner, Jr. Pastoral Counselor</a:t>
            </a:r>
          </a:p>
        </p:txBody>
      </p:sp>
    </p:spTree>
    <p:extLst>
      <p:ext uri="{BB962C8B-B14F-4D97-AF65-F5344CB8AC3E}">
        <p14:creationId xmlns:p14="http://schemas.microsoft.com/office/powerpoint/2010/main" val="205559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F4B0-D67E-D2C6-2F99-A1BF9A2E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Doctrinal Review?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9ED66-E8FB-4383-84C5-0A9642937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In harmony with Scripture &amp; Lutheran Confessions.</a:t>
            </a:r>
          </a:p>
          <a:p>
            <a:pPr lvl="1"/>
            <a:r>
              <a:rPr lang="en-US" dirty="0"/>
              <a:t>Christ-centered.</a:t>
            </a:r>
          </a:p>
          <a:p>
            <a:pPr lvl="1"/>
            <a:r>
              <a:rPr lang="en-US" dirty="0"/>
              <a:t>In line with the mission and vision of LWML.</a:t>
            </a:r>
          </a:p>
          <a:p>
            <a:pPr lvl="1"/>
            <a:r>
              <a:rPr lang="en-US" dirty="0"/>
              <a:t>Overall content, flow, and goal.</a:t>
            </a:r>
          </a:p>
        </p:txBody>
      </p:sp>
    </p:spTree>
    <p:extLst>
      <p:ext uri="{BB962C8B-B14F-4D97-AF65-F5344CB8AC3E}">
        <p14:creationId xmlns:p14="http://schemas.microsoft.com/office/powerpoint/2010/main" val="150069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F4B0-D67E-D2C6-2F99-A1BF9A2E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 do we do Doctrinal Review?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9ED66-E8FB-4383-84C5-0A9642937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Solid, Biblical resources.</a:t>
            </a:r>
          </a:p>
          <a:p>
            <a:pPr lvl="1"/>
            <a:r>
              <a:rPr lang="en-US" dirty="0"/>
              <a:t>Anyone can look at it and know it is Lutheran.</a:t>
            </a:r>
          </a:p>
          <a:p>
            <a:pPr lvl="1"/>
            <a:r>
              <a:rPr lang="en-US" dirty="0"/>
              <a:t>Easy for both pastors and laity to utilize without need to overly modify.</a:t>
            </a:r>
          </a:p>
          <a:p>
            <a:pPr lvl="1"/>
            <a:r>
              <a:rPr lang="en-US" dirty="0"/>
              <a:t>Clearly articulate the faith in all areas of communication and studies.</a:t>
            </a:r>
          </a:p>
        </p:txBody>
      </p:sp>
    </p:spTree>
    <p:extLst>
      <p:ext uri="{BB962C8B-B14F-4D97-AF65-F5344CB8AC3E}">
        <p14:creationId xmlns:p14="http://schemas.microsoft.com/office/powerpoint/2010/main" val="6868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F4B0-D67E-D2C6-2F99-A1BF9A2E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PCs look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9ED66-E8FB-4383-84C5-0A9642937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Biblical (please just use ESV!).</a:t>
            </a:r>
          </a:p>
          <a:p>
            <a:pPr lvl="1"/>
            <a:r>
              <a:rPr lang="en-US" dirty="0"/>
              <a:t>Christ-centered.</a:t>
            </a:r>
          </a:p>
          <a:p>
            <a:pPr lvl="1"/>
            <a:r>
              <a:rPr lang="en-US" dirty="0"/>
              <a:t>Law &amp; Gospel clearly divided and proclaimed.</a:t>
            </a:r>
          </a:p>
          <a:p>
            <a:pPr lvl="1"/>
            <a:r>
              <a:rPr lang="en-US" dirty="0"/>
              <a:t>Lutheran in substance, LWML in thrust.</a:t>
            </a:r>
          </a:p>
        </p:txBody>
      </p:sp>
    </p:spTree>
    <p:extLst>
      <p:ext uri="{BB962C8B-B14F-4D97-AF65-F5344CB8AC3E}">
        <p14:creationId xmlns:p14="http://schemas.microsoft.com/office/powerpoint/2010/main" val="42511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F4B0-D67E-D2C6-2F99-A1BF9A2E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keep in mind…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9ED66-E8FB-4383-84C5-0A9642937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When in doubt, DR it!</a:t>
            </a:r>
          </a:p>
          <a:p>
            <a:pPr lvl="1"/>
            <a:r>
              <a:rPr lang="en-US" dirty="0"/>
              <a:t>Give your PCs time; PCs need to get it done, too.</a:t>
            </a:r>
          </a:p>
          <a:p>
            <a:pPr lvl="1"/>
            <a:r>
              <a:rPr lang="en-US" dirty="0"/>
              <a:t>Don’t take correction personally </a:t>
            </a:r>
            <a:r>
              <a:rPr lang="en-US" dirty="0">
                <a:cs typeface="Times New Roman" panose="02020603050405020304" pitchFamily="18" charset="0"/>
              </a:rPr>
              <a:t>— learn from it!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The “adventure” really only happens when you skip DR!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But, there is a great adventure to be had when you utilize DR.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1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Purple EDIT">
  <a:themeElements>
    <a:clrScheme name="LWML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60259E"/>
      </a:accent1>
      <a:accent2>
        <a:srgbClr val="D0B8EA"/>
      </a:accent2>
      <a:accent3>
        <a:srgbClr val="DBAB24"/>
      </a:accent3>
      <a:accent4>
        <a:srgbClr val="A19FA2"/>
      </a:accent4>
      <a:accent5>
        <a:srgbClr val="D7D8D3"/>
      </a:accent5>
      <a:accent6>
        <a:srgbClr val="F1E5C9"/>
      </a:accent6>
      <a:hlink>
        <a:srgbClr val="DBAB24"/>
      </a:hlink>
      <a:folHlink>
        <a:srgbClr val="F1D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EDIT" id="{7A0EEDF7-63FA-41D8-B7D4-32ACD0EF4644}" vid="{2A959623-6E5F-4060-A6EA-BB18D69B9DB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EDIT</Template>
  <TotalTime>232</TotalTime>
  <Words>203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Montserrat SemiBold</vt:lpstr>
      <vt:lpstr>Verdana</vt:lpstr>
      <vt:lpstr>Wingdings 3</vt:lpstr>
      <vt:lpstr>Purple EDIT</vt:lpstr>
      <vt:lpstr>Doctrinal Review: Keeping the Adventure on Course</vt:lpstr>
      <vt:lpstr>What is Doctrinal Review?</vt:lpstr>
      <vt:lpstr>Why do we do Doctrinal Review?</vt:lpstr>
      <vt:lpstr>What should PCs look for?</vt:lpstr>
      <vt:lpstr>Things to keep in mind…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Levenhagen</dc:creator>
  <cp:lastModifiedBy>John Werner</cp:lastModifiedBy>
  <cp:revision>14</cp:revision>
  <dcterms:created xsi:type="dcterms:W3CDTF">2021-11-12T19:55:56Z</dcterms:created>
  <dcterms:modified xsi:type="dcterms:W3CDTF">2023-07-13T21:38:41Z</dcterms:modified>
</cp:coreProperties>
</file>