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8" r:id="rId4"/>
    <p:sldId id="279" r:id="rId5"/>
    <p:sldId id="280" r:id="rId6"/>
    <p:sldId id="281" r:id="rId7"/>
    <p:sldId id="285" r:id="rId8"/>
    <p:sldId id="287"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 Kroemer" initials="CK" lastIdx="1" clrIdx="0"/>
  <p:cmAuthor id="2" name="Char Kroemer" initials="CK [2]" lastIdx="1" clrIdx="1"/>
  <p:cmAuthor id="3" name="Michelle Jenks" initials="MJ" lastIdx="2" clrIdx="2">
    <p:extLst>
      <p:ext uri="{19B8F6BF-5375-455C-9EA6-DF929625EA0E}">
        <p15:presenceInfo xmlns:p15="http://schemas.microsoft.com/office/powerpoint/2012/main" userId="65242c0f04ca4e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6247" autoAdjust="0"/>
  </p:normalViewPr>
  <p:slideViewPr>
    <p:cSldViewPr snapToGrid="0">
      <p:cViewPr varScale="1">
        <p:scale>
          <a:sx n="106" d="100"/>
          <a:sy n="106" d="100"/>
        </p:scale>
        <p:origin x="73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2D0168-15AB-554D-903A-208A9415FACD}" type="datetimeFigureOut">
              <a:rPr lang="en-US" smtClean="0"/>
              <a:t>6/19/2023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9EC0B3-96E7-1548-8823-8EF3058842D7}" type="slidenum">
              <a:rPr lang="en-US" smtClean="0"/>
              <a:t>‹#›</a:t>
            </a:fld>
            <a:endParaRPr lang="en-US"/>
          </a:p>
        </p:txBody>
      </p:sp>
    </p:spTree>
    <p:extLst>
      <p:ext uri="{BB962C8B-B14F-4D97-AF65-F5344CB8AC3E}">
        <p14:creationId xmlns:p14="http://schemas.microsoft.com/office/powerpoint/2010/main" val="147729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1185291"/>
          </a:xfrm>
        </p:spPr>
        <p:txBody>
          <a:bodyPr/>
          <a:lstStyle/>
          <a:p>
            <a:r>
              <a:rPr lang="en-US" b="1" dirty="0"/>
              <a:t>Introduction: Is this really necessary?</a:t>
            </a:r>
          </a:p>
          <a:p>
            <a:endParaRPr lang="en-US" dirty="0"/>
          </a:p>
          <a:p>
            <a:r>
              <a:rPr lang="en-US" dirty="0"/>
              <a:t>Betty introduces Kim – the wrong way. I go to the podium.</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1</a:t>
            </a:fld>
            <a:endParaRPr lang="en-US"/>
          </a:p>
        </p:txBody>
      </p:sp>
    </p:spTree>
    <p:extLst>
      <p:ext uri="{BB962C8B-B14F-4D97-AF65-F5344CB8AC3E}">
        <p14:creationId xmlns:p14="http://schemas.microsoft.com/office/powerpoint/2010/main" val="18307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720471"/>
          </a:xfrm>
        </p:spPr>
        <p:txBody>
          <a:bodyPr/>
          <a:lstStyle/>
          <a:p>
            <a:endParaRPr lang="en-US" dirty="0"/>
          </a:p>
          <a:p>
            <a:r>
              <a:rPr lang="en-US" dirty="0"/>
              <a:t>Kim: Well, that was an interesting way to be introduced. What do you all think? Did Betty do a good job? </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2</a:t>
            </a:fld>
            <a:endParaRPr lang="en-US"/>
          </a:p>
        </p:txBody>
      </p:sp>
    </p:spTree>
    <p:extLst>
      <p:ext uri="{BB962C8B-B14F-4D97-AF65-F5344CB8AC3E}">
        <p14:creationId xmlns:p14="http://schemas.microsoft.com/office/powerpoint/2010/main" val="311268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137535"/>
          </a:xfrm>
        </p:spPr>
        <p:txBody>
          <a:bodyPr/>
          <a:lstStyle/>
          <a:p>
            <a:r>
              <a:rPr lang="en-US" dirty="0"/>
              <a:t>An introduction should convey:</a:t>
            </a:r>
          </a:p>
          <a:p>
            <a:pPr marL="174708" indent="-174708">
              <a:buFont typeface="Arial" panose="020B0604020202020204" pitchFamily="34" charset="0"/>
              <a:buChar char="•"/>
            </a:pPr>
            <a:r>
              <a:rPr lang="en-US" dirty="0"/>
              <a:t>The topic the presenter will speak to</a:t>
            </a:r>
          </a:p>
          <a:p>
            <a:pPr marL="174708" indent="-174708">
              <a:buFont typeface="Arial" panose="020B0604020202020204" pitchFamily="34" charset="0"/>
              <a:buChar char="•"/>
            </a:pPr>
            <a:r>
              <a:rPr lang="en-US" dirty="0"/>
              <a:t>Why they are qualified to speak on this topic</a:t>
            </a:r>
          </a:p>
          <a:p>
            <a:pPr marL="174708" indent="-174708">
              <a:buFont typeface="Arial" panose="020B0604020202020204" pitchFamily="34" charset="0"/>
              <a:buChar char="•"/>
            </a:pPr>
            <a:r>
              <a:rPr lang="en-US" dirty="0"/>
              <a:t>Their name — may be at the beginning or at the end of the introduction (and correct pronunciation!)</a:t>
            </a:r>
          </a:p>
          <a:p>
            <a:pPr marL="174708" indent="-174708">
              <a:buFont typeface="Arial" panose="020B0604020202020204" pitchFamily="34" charset="0"/>
              <a:buChar char="•"/>
            </a:pPr>
            <a:r>
              <a:rPr lang="en-US" dirty="0"/>
              <a:t>The person giving the introduction may contact the speaker and ask a question, get a quote, or find out how they are connected to LWML. That person can also offer to send them the written introduction for review. Mistakes may be avoided by doing this. </a:t>
            </a:r>
          </a:p>
          <a:p>
            <a:pPr lvl="0"/>
            <a:endParaRPr lang="en-US" dirty="0"/>
          </a:p>
          <a:p>
            <a:r>
              <a:rPr lang="en-US" dirty="0"/>
              <a:t>Let’s ask Betty to come and introduce me once again.</a:t>
            </a:r>
          </a:p>
          <a:p>
            <a:endParaRPr lang="en-US" dirty="0"/>
          </a:p>
          <a:p>
            <a:r>
              <a:rPr lang="en-US" dirty="0"/>
              <a:t>Betty introduces Kim correctly.</a:t>
            </a:r>
          </a:p>
          <a:p>
            <a:r>
              <a:rPr lang="en-US" dirty="0"/>
              <a:t> </a:t>
            </a:r>
          </a:p>
          <a:p>
            <a:r>
              <a:rPr lang="en-US" dirty="0"/>
              <a:t>Thank you, Betty!</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3</a:t>
            </a:fld>
            <a:endParaRPr lang="en-US"/>
          </a:p>
        </p:txBody>
      </p:sp>
    </p:spTree>
    <p:extLst>
      <p:ext uri="{BB962C8B-B14F-4D97-AF65-F5344CB8AC3E}">
        <p14:creationId xmlns:p14="http://schemas.microsoft.com/office/powerpoint/2010/main" val="102002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639"/>
            <a:ext cx="5608320" cy="4656005"/>
          </a:xfrm>
        </p:spPr>
        <p:txBody>
          <a:bodyPr/>
          <a:lstStyle/>
          <a:p>
            <a:r>
              <a:rPr lang="en-US" dirty="0"/>
              <a:t>As leaders in the LWML and as missionaries for Christ, many of you have — or will be — asked to speak to a group of people. I am going to share with you how to do just that. You must feel confident at the podium, and this does not come naturally — this is something you must actually practice. If you feel confident, it will show in your presentation.</a:t>
            </a:r>
          </a:p>
          <a:p>
            <a:endParaRPr lang="en-US" dirty="0"/>
          </a:p>
          <a:p>
            <a:r>
              <a:rPr lang="en-US" dirty="0"/>
              <a:t>How do you begin? As we always do! </a:t>
            </a:r>
          </a:p>
          <a:p>
            <a:r>
              <a:rPr lang="en-US" b="1" dirty="0">
                <a:effectLst/>
                <a:ea typeface="Calibri" panose="020F0502020204030204" pitchFamily="34" charset="0"/>
                <a:cs typeface="Times New Roman" panose="02020603050405020304" pitchFamily="18" charset="0"/>
              </a:rPr>
              <a:t>Pray. </a:t>
            </a:r>
            <a:r>
              <a:rPr lang="en-US" dirty="0">
                <a:effectLst/>
                <a:ea typeface="Calibri" panose="020F0502020204030204" pitchFamily="34" charset="0"/>
                <a:cs typeface="Times New Roman" panose="02020603050405020304" pitchFamily="18" charset="0"/>
              </a:rPr>
              <a:t>First and foremost, go to the Lord for guidance, for peace. Let’s do that now!</a:t>
            </a:r>
          </a:p>
          <a:p>
            <a:r>
              <a:rPr lang="en-US" dirty="0">
                <a:ea typeface="Calibri" panose="020F0502020204030204" pitchFamily="34" charset="0"/>
                <a:cs typeface="Times New Roman" panose="02020603050405020304" pitchFamily="18" charset="0"/>
              </a:rPr>
              <a:t>(pray here)</a:t>
            </a:r>
            <a:endParaRPr lang="en-US" dirty="0">
              <a:effectLst/>
              <a:ea typeface="Calibri" panose="020F0502020204030204" pitchFamily="34" charset="0"/>
              <a:cs typeface="Times New Roman" panose="02020603050405020304" pitchFamily="18" charset="0"/>
            </a:endParaRPr>
          </a:p>
          <a:p>
            <a:endParaRPr lang="en-US" dirty="0"/>
          </a:p>
          <a:p>
            <a:pPr lvl="0"/>
            <a:r>
              <a:rPr lang="en-US" b="1" dirty="0"/>
              <a:t>Plan your presentation</a:t>
            </a:r>
            <a:r>
              <a:rPr lang="en-US" dirty="0"/>
              <a:t>; ask yourself:</a:t>
            </a:r>
          </a:p>
          <a:p>
            <a:pPr marL="174708" indent="-174708">
              <a:buFont typeface="Arial" panose="020B0604020202020204" pitchFamily="34" charset="0"/>
              <a:buChar char="•"/>
            </a:pPr>
            <a:r>
              <a:rPr lang="en-US" b="1" dirty="0"/>
              <a:t>Why</a:t>
            </a:r>
            <a:r>
              <a:rPr lang="en-US" dirty="0"/>
              <a:t> am I giving this presentation? Make the time spent worth the audience’s time. When you give a presentation, it’s not about you, it’s about the audience.</a:t>
            </a:r>
          </a:p>
          <a:p>
            <a:pPr marL="174708" indent="-174708">
              <a:buFont typeface="Arial" panose="020B0604020202020204" pitchFamily="34" charset="0"/>
              <a:buChar char="•"/>
            </a:pPr>
            <a:r>
              <a:rPr lang="en-US" b="1" dirty="0"/>
              <a:t>Who</a:t>
            </a:r>
            <a:r>
              <a:rPr lang="en-US" dirty="0"/>
              <a:t> is listening? What’s the demographic of your audience? Talk </a:t>
            </a:r>
            <a:r>
              <a:rPr lang="en-US" b="1" dirty="0"/>
              <a:t>to</a:t>
            </a:r>
            <a:r>
              <a:rPr lang="en-US" dirty="0"/>
              <a:t> your audience, not </a:t>
            </a:r>
            <a:r>
              <a:rPr lang="en-US" b="1" dirty="0"/>
              <a:t>at</a:t>
            </a:r>
            <a:r>
              <a:rPr lang="en-US" dirty="0"/>
              <a:t> them. Talk at their level and to their interest.</a:t>
            </a:r>
          </a:p>
          <a:p>
            <a:pPr marL="174708" indent="-174708">
              <a:buFont typeface="Arial" panose="020B0604020202020204" pitchFamily="34" charset="0"/>
              <a:buChar char="•"/>
            </a:pPr>
            <a:r>
              <a:rPr lang="en-US" dirty="0"/>
              <a:t>Presentations are never designed to fill time, they should achieve an objective.</a:t>
            </a:r>
          </a:p>
          <a:p>
            <a:pPr marL="174708" indent="-174708">
              <a:buFont typeface="Arial" panose="020B0604020202020204" pitchFamily="34" charset="0"/>
              <a:buChar char="•"/>
            </a:pPr>
            <a:r>
              <a:rPr lang="en-US" b="1" dirty="0"/>
              <a:t>What</a:t>
            </a:r>
            <a:r>
              <a:rPr lang="en-US" dirty="0"/>
              <a:t> do you want to tell them? Will they hear your message? Are you making the point clear?</a:t>
            </a:r>
          </a:p>
          <a:p>
            <a:pPr marL="174708" indent="-174708">
              <a:buFont typeface="Arial" panose="020B0604020202020204" pitchFamily="34" charset="0"/>
              <a:buChar char="•"/>
            </a:pPr>
            <a:r>
              <a:rPr lang="en-US" dirty="0"/>
              <a:t>Are you sharing information or are you entertaining? </a:t>
            </a:r>
          </a:p>
          <a:p>
            <a:pPr marL="174708" indent="-174708">
              <a:buFont typeface="Arial" panose="020B0604020202020204" pitchFamily="34" charset="0"/>
              <a:buChar char="•"/>
            </a:pPr>
            <a:r>
              <a:rPr lang="en-US" b="1" dirty="0"/>
              <a:t>How</a:t>
            </a:r>
            <a:r>
              <a:rPr lang="en-US" dirty="0"/>
              <a:t> do you want them to feel? What do you want them to be thinking about?</a:t>
            </a:r>
          </a:p>
          <a:p>
            <a:pPr marL="174708" indent="-174708">
              <a:buFont typeface="Arial" panose="020B0604020202020204" pitchFamily="34" charset="0"/>
              <a:buChar char="•"/>
            </a:pPr>
            <a:r>
              <a:rPr lang="en-US" b="1" dirty="0"/>
              <a:t>What</a:t>
            </a:r>
            <a:r>
              <a:rPr lang="en-US" dirty="0"/>
              <a:t> do you want them to do with the information you share.</a:t>
            </a:r>
          </a:p>
          <a:p>
            <a:pPr marL="174708" indent="-174708">
              <a:buFont typeface="Arial" panose="020B0604020202020204" pitchFamily="34" charset="0"/>
              <a:buChar char="•"/>
            </a:pPr>
            <a:r>
              <a:rPr lang="en-US" dirty="0"/>
              <a:t>As Lutheran Women in Mission, our objective should be to change the audience’s understanding and attitude about LWML. We want to spur our members to action. </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4</a:t>
            </a:fld>
            <a:endParaRPr lang="en-US"/>
          </a:p>
        </p:txBody>
      </p:sp>
    </p:spTree>
    <p:extLst>
      <p:ext uri="{BB962C8B-B14F-4D97-AF65-F5344CB8AC3E}">
        <p14:creationId xmlns:p14="http://schemas.microsoft.com/office/powerpoint/2010/main" val="7405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103311"/>
          </a:xfrm>
        </p:spPr>
        <p:txBody>
          <a:bodyPr/>
          <a:lstStyle/>
          <a:p>
            <a:r>
              <a:rPr lang="en-US" dirty="0"/>
              <a:t>Now, ask yourself how you're going to accomplish this task. Plan your presentation from the moment you step to the podium until your step off the stage.</a:t>
            </a:r>
          </a:p>
          <a:p>
            <a:endParaRPr lang="en-US" dirty="0"/>
          </a:p>
          <a:p>
            <a:pPr marL="174708" indent="-174708">
              <a:buFont typeface="Arial" panose="020B0604020202020204" pitchFamily="34" charset="0"/>
              <a:buChar char="•"/>
            </a:pPr>
            <a:r>
              <a:rPr lang="en-US" dirty="0"/>
              <a:t>Develop a short outline</a:t>
            </a:r>
          </a:p>
          <a:p>
            <a:pPr marL="174708" indent="-174708">
              <a:buFont typeface="Arial" panose="020B0604020202020204" pitchFamily="34" charset="0"/>
              <a:buChar char="•"/>
            </a:pPr>
            <a:r>
              <a:rPr lang="en-US" dirty="0"/>
              <a:t>Try to begin with an attention grabber. This could be a quote, a story, or a startling statistic. You need to immediately capture the audience’s attention.</a:t>
            </a:r>
          </a:p>
          <a:p>
            <a:pPr marL="174708" indent="-174708">
              <a:buFont typeface="Arial" panose="020B0604020202020204" pitchFamily="34" charset="0"/>
              <a:buChar char="•"/>
            </a:pPr>
            <a:r>
              <a:rPr lang="en-US" dirty="0"/>
              <a:t>List and expand on 2-3 main points you want to convey</a:t>
            </a:r>
          </a:p>
          <a:p>
            <a:pPr marL="174708" indent="-174708">
              <a:buFont typeface="Arial" panose="020B0604020202020204" pitchFamily="34" charset="0"/>
              <a:buChar char="•"/>
            </a:pPr>
            <a:r>
              <a:rPr lang="en-US" dirty="0"/>
              <a:t>Close, referencing your attention grabber, to bring your point full circle.</a:t>
            </a:r>
          </a:p>
          <a:p>
            <a:pPr marL="174708" indent="-174708">
              <a:buFont typeface="Arial" panose="020B0604020202020204" pitchFamily="34" charset="0"/>
              <a:buChar char="•"/>
            </a:pPr>
            <a:r>
              <a:rPr lang="en-US" dirty="0"/>
              <a:t>And don’t forget to have your presentation doctrinally reviewed!</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5</a:t>
            </a:fld>
            <a:endParaRPr lang="en-US"/>
          </a:p>
        </p:txBody>
      </p:sp>
    </p:spTree>
    <p:extLst>
      <p:ext uri="{BB962C8B-B14F-4D97-AF65-F5344CB8AC3E}">
        <p14:creationId xmlns:p14="http://schemas.microsoft.com/office/powerpoint/2010/main" val="88899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Practice</a:t>
            </a:r>
            <a:r>
              <a:rPr lang="en-US" dirty="0"/>
              <a:t> — Rehearse, take pauses, record yourself and count how many times you say “um”</a:t>
            </a:r>
          </a:p>
          <a:p>
            <a:pPr marL="174708" indent="-174708">
              <a:buFont typeface="Arial" panose="020B0604020202020204" pitchFamily="34" charset="0"/>
              <a:buChar char="•"/>
            </a:pPr>
            <a:r>
              <a:rPr lang="en-US" dirty="0"/>
              <a:t>As you rehearse, each time you catch yourself saying “um”, just take a pause instead.</a:t>
            </a:r>
          </a:p>
          <a:p>
            <a:pPr marL="174708" indent="-174708">
              <a:buFont typeface="Arial" panose="020B0604020202020204" pitchFamily="34" charset="0"/>
              <a:buChar char="•"/>
            </a:pPr>
            <a:r>
              <a:rPr lang="en-US" dirty="0"/>
              <a:t>Time your presentation – never go over the time allotted by the chairman.</a:t>
            </a:r>
          </a:p>
          <a:p>
            <a:pPr marL="640594" lvl="1" indent="-174708">
              <a:buFont typeface="Arial" panose="020B0604020202020204" pitchFamily="34" charset="0"/>
              <a:buChar char="•"/>
            </a:pPr>
            <a:r>
              <a:rPr lang="en-US" dirty="0"/>
              <a:t>This is disrespectful. Plain and simple.</a:t>
            </a:r>
          </a:p>
          <a:p>
            <a:pPr marL="174708" indent="-174708">
              <a:buFont typeface="Arial" panose="020B0604020202020204" pitchFamily="34" charset="0"/>
              <a:buChar char="•"/>
            </a:pPr>
            <a:r>
              <a:rPr lang="en-US" dirty="0"/>
              <a:t>Practice in front of a mirror; try not to read your script word for word</a:t>
            </a:r>
          </a:p>
          <a:p>
            <a:pPr marL="174708" indent="-174708">
              <a:buFont typeface="Arial" panose="020B0604020202020204" pitchFamily="34" charset="0"/>
              <a:buChar char="•"/>
            </a:pPr>
            <a:r>
              <a:rPr lang="en-US" dirty="0"/>
              <a:t>A true rehearsal can only happen when you are speaking out loud, on your feet, and working with materials you will use in the actual presentation.</a:t>
            </a:r>
          </a:p>
          <a:p>
            <a:endParaRPr lang="en-US" b="1" dirty="0"/>
          </a:p>
          <a:p>
            <a:r>
              <a:rPr lang="en-US" b="1" dirty="0"/>
              <a:t>Edit </a:t>
            </a:r>
            <a:r>
              <a:rPr lang="en-US" dirty="0"/>
              <a:t>— After you’ve practiced, evaluate the whole presentation. Are you fulfilling your objective? Are the stories or examples you share relevant? Many times, I write my script and then go back and delete a large portion. Be relevant and concise – don’t ramble.</a:t>
            </a:r>
          </a:p>
          <a:p>
            <a:endParaRPr lang="en-US" b="1" dirty="0"/>
          </a:p>
          <a:p>
            <a:r>
              <a:rPr lang="en-US" b="1" dirty="0"/>
              <a:t>Present </a:t>
            </a:r>
            <a:r>
              <a:rPr lang="en-US" dirty="0"/>
              <a:t>with confidence. Don’t think, “I’m nervous.” Think “I’m energized!” You are ready. </a:t>
            </a:r>
          </a:p>
          <a:p>
            <a:endParaRPr lang="en-US" dirty="0"/>
          </a:p>
          <a:p>
            <a:r>
              <a:rPr lang="en-US" b="1" dirty="0"/>
              <a:t>Jesus is standing right beside you.</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6</a:t>
            </a:fld>
            <a:endParaRPr lang="en-US"/>
          </a:p>
        </p:txBody>
      </p:sp>
    </p:spTree>
    <p:extLst>
      <p:ext uri="{BB962C8B-B14F-4D97-AF65-F5344CB8AC3E}">
        <p14:creationId xmlns:p14="http://schemas.microsoft.com/office/powerpoint/2010/main" val="5360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349" y="4357687"/>
            <a:ext cx="5834621" cy="3985832"/>
          </a:xfrm>
        </p:spPr>
        <p:txBody>
          <a:bodyPr/>
          <a:lstStyle/>
          <a:p>
            <a:r>
              <a:rPr lang="en-US" u="sng" dirty="0"/>
              <a:t>First, Dress professionally</a:t>
            </a:r>
            <a:r>
              <a:rPr lang="en-US" dirty="0"/>
              <a:t>. </a:t>
            </a:r>
          </a:p>
          <a:p>
            <a:pPr marL="174708" indent="-174708">
              <a:buFont typeface="Arial" panose="020B0604020202020204" pitchFamily="34" charset="0"/>
              <a:buChar char="•"/>
            </a:pPr>
            <a:r>
              <a:rPr lang="en-US" dirty="0"/>
              <a:t>If you want to be taken seriously, dress the part. It may not matter to you but it may matter very much to your audience.</a:t>
            </a:r>
          </a:p>
          <a:p>
            <a:pPr marL="174708" indent="-174708">
              <a:buFont typeface="Arial" panose="020B0604020202020204" pitchFamily="34" charset="0"/>
              <a:buChar char="•"/>
            </a:pPr>
            <a:r>
              <a:rPr lang="en-US" dirty="0"/>
              <a:t>Who are you speaking to and how will they perceive you as you take the stage? These are good questions to ask yourself as you plan.</a:t>
            </a:r>
          </a:p>
          <a:p>
            <a:r>
              <a:rPr lang="en-US" u="sng" dirty="0"/>
              <a:t>Stand tall</a:t>
            </a:r>
            <a:r>
              <a:rPr lang="en-US" dirty="0"/>
              <a:t>. Don’t slouch, like you are bored or defeated. Stand with your shoulders back, your arms at your side (or you can put your hands on the podium – but please, don’t lean on the podium!) Remember, if the stage is elevated, the audience can see your feet – toes forward. You should always take what they call, an open body posture – don’t fold your arms, don't link your hands in front (fig leaf) or in back.</a:t>
            </a:r>
          </a:p>
          <a:p>
            <a:r>
              <a:rPr lang="en-US" u="sng" dirty="0"/>
              <a:t>Make eye contact</a:t>
            </a:r>
            <a:r>
              <a:rPr lang="en-US" dirty="0"/>
              <a:t>. Choose several spots in the audience to look… Let your eyes act as a lawn sprinkler – move around the room. Your facial expressions are also important. If you look bored, your audience is going to be bored. If you look scared, they will be thinking about that instead of what you are sharing. This is where practice is so important.</a:t>
            </a:r>
          </a:p>
          <a:p>
            <a:r>
              <a:rPr lang="en-US" u="sng" dirty="0"/>
              <a:t>Manage your gestures</a:t>
            </a:r>
            <a:r>
              <a:rPr lang="en-US" dirty="0"/>
              <a:t> – practice these in the mirror. Remember, if you are standing at a podium, the audience can’t see your gestures – unless your arms are above the podium. </a:t>
            </a:r>
          </a:p>
          <a:p>
            <a:endParaRPr lang="en-US" dirty="0"/>
          </a:p>
          <a:p>
            <a:r>
              <a:rPr lang="en-US" dirty="0"/>
              <a:t>Practice – I can’t say this enough – even your gestures.</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7</a:t>
            </a:fld>
            <a:endParaRPr lang="en-US"/>
          </a:p>
        </p:txBody>
      </p:sp>
    </p:spTree>
    <p:extLst>
      <p:ext uri="{BB962C8B-B14F-4D97-AF65-F5344CB8AC3E}">
        <p14:creationId xmlns:p14="http://schemas.microsoft.com/office/powerpoint/2010/main" val="286446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Follow-up</a:t>
            </a:r>
          </a:p>
          <a:p>
            <a:endParaRPr lang="en-US" dirty="0"/>
          </a:p>
          <a:p>
            <a:r>
              <a:rPr lang="en-US" dirty="0"/>
              <a:t>After your presentation - </a:t>
            </a:r>
          </a:p>
          <a:p>
            <a:endParaRPr lang="en-US" dirty="0"/>
          </a:p>
          <a:p>
            <a:r>
              <a:rPr lang="en-US" dirty="0"/>
              <a:t>If you are blessed to receive feedback, be grateful for the comments. </a:t>
            </a:r>
          </a:p>
          <a:p>
            <a:endParaRPr lang="en-US" dirty="0"/>
          </a:p>
          <a:p>
            <a:r>
              <a:rPr lang="en-US" dirty="0"/>
              <a:t>If you receive positive feedback, it will boost your confidence. </a:t>
            </a:r>
          </a:p>
          <a:p>
            <a:endParaRPr lang="en-US" dirty="0"/>
          </a:p>
          <a:p>
            <a:r>
              <a:rPr lang="en-US" dirty="0"/>
              <a:t>If you receive negative feedback, learn from it – grow and strive to improve.</a:t>
            </a:r>
          </a:p>
          <a:p>
            <a:r>
              <a:rPr lang="en-US" dirty="0"/>
              <a:t> </a:t>
            </a:r>
          </a:p>
          <a:p>
            <a:r>
              <a:rPr lang="en-US" b="1" dirty="0"/>
              <a:t>So, LWML leaders, pray, plan, practice, and present with confidence! </a:t>
            </a:r>
          </a:p>
          <a:p>
            <a:endParaRPr lang="en-US" b="1" dirty="0"/>
          </a:p>
          <a:p>
            <a:r>
              <a:rPr lang="en-US" b="1" dirty="0"/>
              <a:t>As leaders in the LWML and as missionaries for Christ, </a:t>
            </a:r>
            <a:r>
              <a:rPr lang="en-US" dirty="0"/>
              <a:t>y</a:t>
            </a:r>
            <a:r>
              <a:rPr lang="en-US" b="1" dirty="0"/>
              <a:t>ou are chosen by God to lead — the adventure continues — and you can do this with confidence!</a:t>
            </a:r>
          </a:p>
          <a:p>
            <a:endParaRPr lang="en-US" b="1" dirty="0"/>
          </a:p>
          <a:p>
            <a:r>
              <a:rPr lang="en-US" b="1" dirty="0"/>
              <a:t>Thank you!</a:t>
            </a:r>
          </a:p>
          <a:p>
            <a:endParaRPr lang="en-US" dirty="0"/>
          </a:p>
        </p:txBody>
      </p:sp>
      <p:sp>
        <p:nvSpPr>
          <p:cNvPr id="4" name="Slide Number Placeholder 3"/>
          <p:cNvSpPr>
            <a:spLocks noGrp="1"/>
          </p:cNvSpPr>
          <p:nvPr>
            <p:ph type="sldNum" sz="quarter" idx="5"/>
          </p:nvPr>
        </p:nvSpPr>
        <p:spPr/>
        <p:txBody>
          <a:bodyPr/>
          <a:lstStyle/>
          <a:p>
            <a:fld id="{179EC0B3-96E7-1548-8823-8EF3058842D7}" type="slidenum">
              <a:rPr lang="en-US" smtClean="0"/>
              <a:t>8</a:t>
            </a:fld>
            <a:endParaRPr lang="en-US"/>
          </a:p>
        </p:txBody>
      </p:sp>
    </p:spTree>
    <p:extLst>
      <p:ext uri="{BB962C8B-B14F-4D97-AF65-F5344CB8AC3E}">
        <p14:creationId xmlns:p14="http://schemas.microsoft.com/office/powerpoint/2010/main" val="10783638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descr="A picture containing night sky&#10;&#10;Description automatically generated">
            <a:extLst>
              <a:ext uri="{FF2B5EF4-FFF2-40B4-BE49-F238E27FC236}">
                <a16:creationId xmlns:a16="http://schemas.microsoft.com/office/drawing/2014/main" id="{76784106-B182-48D9-A6E6-D402FBB69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4487" y="2045374"/>
            <a:ext cx="6857113" cy="2768138"/>
          </a:xfrm>
          <a:prstGeom prst="rect">
            <a:avLst/>
          </a:prstGeom>
        </p:spPr>
      </p:pic>
      <p:sp>
        <p:nvSpPr>
          <p:cNvPr id="2" name="Title 1"/>
          <p:cNvSpPr>
            <a:spLocks noGrp="1"/>
          </p:cNvSpPr>
          <p:nvPr>
            <p:ph type="ctrTitle"/>
          </p:nvPr>
        </p:nvSpPr>
        <p:spPr>
          <a:xfrm>
            <a:off x="654628" y="2357848"/>
            <a:ext cx="10411691" cy="1840996"/>
          </a:xfrm>
        </p:spPr>
        <p:txBody>
          <a:bodyPr anchor="b">
            <a:noAutofit/>
          </a:bodyPr>
          <a:lstStyle>
            <a:lvl1pPr algn="ctr">
              <a:defRPr sz="6000" b="1">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73566" y="4199584"/>
            <a:ext cx="10411691" cy="1096899"/>
          </a:xfrm>
        </p:spPr>
        <p:txBody>
          <a:bodyPr anchor="t">
            <a:normAutofit/>
          </a:bodyPr>
          <a:lstStyle>
            <a:lvl1pPr marL="0" indent="0" algn="ctr">
              <a:buNone/>
              <a:defRPr sz="3600" b="1">
                <a:solidFill>
                  <a:schemeClr val="tx1">
                    <a:lumMod val="50000"/>
                    <a:lumOff val="50000"/>
                  </a:schemeClr>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p>
        </p:txBody>
      </p:sp>
      <p:pic>
        <p:nvPicPr>
          <p:cNvPr id="38" name="Picture 37" descr="A picture containing night sky&#10;&#10;Description automatically generated">
            <a:extLst>
              <a:ext uri="{FF2B5EF4-FFF2-40B4-BE49-F238E27FC236}">
                <a16:creationId xmlns:a16="http://schemas.microsoft.com/office/drawing/2014/main" id="{B551D9F4-E541-4DF4-9FC0-1A515E69F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39" name="Picture 38" descr="A picture containing night sky&#10;&#10;Description automatically generated">
            <a:extLst>
              <a:ext uri="{FF2B5EF4-FFF2-40B4-BE49-F238E27FC236}">
                <a16:creationId xmlns:a16="http://schemas.microsoft.com/office/drawing/2014/main" id="{BD7149AB-F77E-443B-98E8-57C7BF914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06F7987-BA7C-444A-9B8E-D2106FD4036F}"/>
              </a:ext>
            </a:extLst>
          </p:cNvPr>
          <p:cNvPicPr>
            <a:picLocks noChangeAspect="1"/>
          </p:cNvPicPr>
          <p:nvPr/>
        </p:nvPicPr>
        <p:blipFill rotWithShape="1">
          <a:blip r:embed="rId5">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41" name="Picture 40">
            <a:extLst>
              <a:ext uri="{FF2B5EF4-FFF2-40B4-BE49-F238E27FC236}">
                <a16:creationId xmlns:a16="http://schemas.microsoft.com/office/drawing/2014/main" id="{13D7C5A0-6E71-4312-AA92-330B7AEACB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42" name="Picture 41" descr="A picture containing night sky&#10;&#10;Description automatically generated">
            <a:extLst>
              <a:ext uri="{FF2B5EF4-FFF2-40B4-BE49-F238E27FC236}">
                <a16:creationId xmlns:a16="http://schemas.microsoft.com/office/drawing/2014/main" id="{DD89EBDF-FF83-4690-83F5-E909931F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43" name="Picture 42">
            <a:extLst>
              <a:ext uri="{FF2B5EF4-FFF2-40B4-BE49-F238E27FC236}">
                <a16:creationId xmlns:a16="http://schemas.microsoft.com/office/drawing/2014/main" id="{90A4AB72-81A9-4E6B-90E7-7066D316CCF5}"/>
              </a:ext>
            </a:extLst>
          </p:cNvPr>
          <p:cNvPicPr>
            <a:picLocks noChangeAspect="1"/>
          </p:cNvPicPr>
          <p:nvPr/>
        </p:nvPicPr>
        <p:blipFill rotWithShape="1">
          <a:blip r:embed="rId7">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44" name="Picture 43" descr="Shape&#10;&#10;Description automatically generated with medium confidence">
            <a:extLst>
              <a:ext uri="{FF2B5EF4-FFF2-40B4-BE49-F238E27FC236}">
                <a16:creationId xmlns:a16="http://schemas.microsoft.com/office/drawing/2014/main" id="{9875DEB4-3B7B-480A-85D2-1A72285CB6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pic>
        <p:nvPicPr>
          <p:cNvPr id="16" name="Picture 15" descr="A picture containing object, clock, meter&#10;&#10;Description automatically generated">
            <a:extLst>
              <a:ext uri="{FF2B5EF4-FFF2-40B4-BE49-F238E27FC236}">
                <a16:creationId xmlns:a16="http://schemas.microsoft.com/office/drawing/2014/main" id="{177A069C-D195-4D92-914D-967F54584C2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42942" y="5867444"/>
            <a:ext cx="2506117" cy="872231"/>
          </a:xfrm>
          <a:prstGeom prst="rect">
            <a:avLst/>
          </a:prstGeom>
        </p:spPr>
      </p:pic>
      <p:pic>
        <p:nvPicPr>
          <p:cNvPr id="10" name="Picture 9">
            <a:extLst>
              <a:ext uri="{FF2B5EF4-FFF2-40B4-BE49-F238E27FC236}">
                <a16:creationId xmlns:a16="http://schemas.microsoft.com/office/drawing/2014/main" id="{F0696A38-8CA6-4023-8E0E-BFFAF17D1C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2772" y="148402"/>
            <a:ext cx="4636017" cy="1840996"/>
          </a:xfrm>
          <a:prstGeom prst="rect">
            <a:avLst/>
          </a:prstGeom>
        </p:spPr>
      </p:pic>
    </p:spTree>
    <p:extLst>
      <p:ext uri="{BB962C8B-B14F-4D97-AF65-F5344CB8AC3E}">
        <p14:creationId xmlns:p14="http://schemas.microsoft.com/office/powerpoint/2010/main" val="135174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076871"/>
            <a:ext cx="10309463" cy="3403600"/>
          </a:xfrm>
        </p:spPr>
        <p:txBody>
          <a:bodyPr anchor="ctr">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470400"/>
            <a:ext cx="10309463" cy="1570962"/>
          </a:xfrm>
        </p:spPr>
        <p:txBody>
          <a:bodyPr anchor="ctr">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AF9671-0D29-E345-28E0-1A1F95E80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324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988"/>
            <a:ext cx="10104273" cy="2595460"/>
          </a:xfrm>
        </p:spPr>
        <p:txBody>
          <a:bodyPr anchor="b">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527448"/>
            <a:ext cx="10104273" cy="1513914"/>
          </a:xfrm>
        </p:spPr>
        <p:txBody>
          <a:bodyPr anchor="t">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6F85D4-EED5-B71A-F5B2-F9BA43C48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9815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987986"/>
            <a:ext cx="9908460" cy="3022600"/>
          </a:xfrm>
        </p:spPr>
        <p:txBody>
          <a:bodyPr anchor="ctr">
            <a:normAutofit/>
          </a:bodyPr>
          <a:lstStyle>
            <a:lvl1pPr algn="l">
              <a:defRPr sz="6000" b="1" cap="none"/>
            </a:lvl1pPr>
          </a:lstStyle>
          <a:p>
            <a:r>
              <a:rPr lang="en-US" dirty="0"/>
              <a:t>“Click to edit Master title style”</a:t>
            </a:r>
          </a:p>
        </p:txBody>
      </p:sp>
      <p:sp>
        <p:nvSpPr>
          <p:cNvPr id="23" name="Text Placeholder 9"/>
          <p:cNvSpPr>
            <a:spLocks noGrp="1"/>
          </p:cNvSpPr>
          <p:nvPr>
            <p:ph type="body" sz="quarter" idx="13"/>
          </p:nvPr>
        </p:nvSpPr>
        <p:spPr>
          <a:xfrm>
            <a:off x="931332" y="4013200"/>
            <a:ext cx="9908462" cy="514248"/>
          </a:xfrm>
        </p:spPr>
        <p:txBody>
          <a:bodyPr anchor="b">
            <a:noAutofit/>
          </a:bodyPr>
          <a:lstStyle>
            <a:lvl1pPr marL="0" indent="0">
              <a:buFontTx/>
              <a:buNone/>
              <a:defRPr sz="2800" b="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931334" y="4527448"/>
            <a:ext cx="9908461"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E17B0B26-DFC3-A6E4-5103-7F708253F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64787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7227" y="987357"/>
            <a:ext cx="10037619"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10047514" cy="514248"/>
          </a:xfrm>
        </p:spPr>
        <p:txBody>
          <a:bodyPr anchor="b">
            <a:noAutofit/>
          </a:bodyPr>
          <a:lstStyle>
            <a:lvl1pPr marL="0" indent="0">
              <a:buFontTx/>
              <a:buNone/>
              <a:defRPr sz="28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4" y="4527448"/>
            <a:ext cx="10047513"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43C823C1-49E3-671C-4FA8-B39DEF93C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9272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1155986" y="1485900"/>
            <a:ext cx="9296113" cy="4165600"/>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1446245" y="1804489"/>
            <a:ext cx="8677374" cy="3477875"/>
          </a:xfrm>
          <a:prstGeom prst="rect">
            <a:avLst/>
          </a:prstGeom>
          <a:noFill/>
        </p:spPr>
        <p:txBody>
          <a:bodyPr wrap="square" rtlCol="0">
            <a:spAutoFit/>
          </a:bodyPr>
          <a:lstStyle/>
          <a:p>
            <a:pPr algn="ctr">
              <a:lnSpc>
                <a:spcPct val="100000"/>
              </a:lnSpc>
            </a:pPr>
            <a:r>
              <a:rPr lang="en-US" sz="4400" b="1" dirty="0">
                <a:solidFill>
                  <a:srgbClr val="60269E"/>
                </a:solidFill>
                <a:latin typeface="+mj-lt"/>
              </a:rPr>
              <a:t>As Lutheran Women in Mission,</a:t>
            </a:r>
          </a:p>
          <a:p>
            <a:pPr algn="ctr">
              <a:lnSpc>
                <a:spcPct val="100000"/>
              </a:lnSpc>
            </a:pPr>
            <a:r>
              <a:rPr lang="en-US" sz="4400" b="1" dirty="0">
                <a:solidFill>
                  <a:srgbClr val="60269E"/>
                </a:solidFill>
                <a:latin typeface="+mj-lt"/>
              </a:rPr>
              <a:t>we joyfully proclaim Christ,</a:t>
            </a:r>
          </a:p>
          <a:p>
            <a:pPr algn="ctr">
              <a:lnSpc>
                <a:spcPct val="100000"/>
              </a:lnSpc>
            </a:pPr>
            <a:r>
              <a:rPr lang="en-US" sz="4400" b="1" dirty="0">
                <a:solidFill>
                  <a:srgbClr val="60269E"/>
                </a:solidFill>
                <a:latin typeface="+mj-lt"/>
              </a:rPr>
              <a:t>support missions, </a:t>
            </a:r>
            <a:br>
              <a:rPr lang="en-US" sz="4400" b="1" dirty="0">
                <a:solidFill>
                  <a:srgbClr val="60269E"/>
                </a:solidFill>
                <a:latin typeface="+mj-lt"/>
              </a:rPr>
            </a:br>
            <a:r>
              <a:rPr lang="en-US" sz="4400" b="1" dirty="0">
                <a:solidFill>
                  <a:srgbClr val="60269E"/>
                </a:solidFill>
                <a:latin typeface="+mj-lt"/>
              </a:rPr>
              <a:t>and equip women to honor God </a:t>
            </a:r>
            <a:br>
              <a:rPr lang="en-US" sz="4400" b="1" dirty="0">
                <a:solidFill>
                  <a:srgbClr val="60269E"/>
                </a:solidFill>
                <a:latin typeface="+mj-lt"/>
              </a:rPr>
            </a:br>
            <a:r>
              <a:rPr lang="en-US" sz="4400" b="1" dirty="0">
                <a:solidFill>
                  <a:srgbClr val="60269E"/>
                </a:solidFill>
                <a:latin typeface="+mj-lt"/>
              </a:rPr>
              <a:t>by serving others.</a:t>
            </a:r>
          </a:p>
        </p:txBody>
      </p:sp>
      <p:sp>
        <p:nvSpPr>
          <p:cNvPr id="8" name="TextBox 7">
            <a:extLst>
              <a:ext uri="{FF2B5EF4-FFF2-40B4-BE49-F238E27FC236}">
                <a16:creationId xmlns:a16="http://schemas.microsoft.com/office/drawing/2014/main" id="{BF76B372-7B83-4690-85F4-4408CAC98B28}"/>
              </a:ext>
            </a:extLst>
          </p:cNvPr>
          <p:cNvSpPr txBox="1"/>
          <p:nvPr/>
        </p:nvSpPr>
        <p:spPr>
          <a:xfrm>
            <a:off x="677333" y="406565"/>
            <a:ext cx="7223760" cy="707886"/>
          </a:xfrm>
          <a:prstGeom prst="rect">
            <a:avLst/>
          </a:prstGeom>
          <a:noFill/>
        </p:spPr>
        <p:txBody>
          <a:bodyPr wrap="square" rtlCol="0">
            <a:spAutoFit/>
          </a:bodyPr>
          <a:lstStyle/>
          <a:p>
            <a:r>
              <a:rPr lang="en-US" sz="4000" b="1" dirty="0">
                <a:solidFill>
                  <a:schemeClr val="accent1"/>
                </a:solidFill>
                <a:latin typeface="+mj-lt"/>
              </a:rPr>
              <a:t>Our Mission</a:t>
            </a:r>
          </a:p>
        </p:txBody>
      </p:sp>
    </p:spTree>
    <p:extLst>
      <p:ext uri="{BB962C8B-B14F-4D97-AF65-F5344CB8AC3E}">
        <p14:creationId xmlns:p14="http://schemas.microsoft.com/office/powerpoint/2010/main" val="216075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imary Focus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8" name="Title 1">
            <a:extLst>
              <a:ext uri="{FF2B5EF4-FFF2-40B4-BE49-F238E27FC236}">
                <a16:creationId xmlns:a16="http://schemas.microsoft.com/office/drawing/2014/main" id="{3F164879-F30E-4304-BE9A-0856E5ECDED5}"/>
              </a:ext>
            </a:extLst>
          </p:cNvPr>
          <p:cNvSpPr txBox="1">
            <a:spLocks/>
          </p:cNvSpPr>
          <p:nvPr/>
        </p:nvSpPr>
        <p:spPr>
          <a:xfrm>
            <a:off x="649348" y="756458"/>
            <a:ext cx="2093851" cy="847898"/>
          </a:xfrm>
          <a:prstGeom prst="rect">
            <a:avLst/>
          </a:prstGeom>
        </p:spPr>
        <p:txBody>
          <a:bodyPr vert="horz" lIns="91440" tIns="45720" rIns="91440" bIns="45720" rtlCol="0" anchor="b" anchorCtr="0">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dirty="0"/>
            </a:br>
            <a:r>
              <a:rPr lang="en-US" sz="3400" dirty="0">
                <a:solidFill>
                  <a:schemeClr val="accent3"/>
                </a:solidFill>
                <a:latin typeface="Montserrat SemiBold" panose="00000700000000000000" pitchFamily="2" charset="0"/>
              </a:rPr>
              <a:t>2021-2023</a:t>
            </a:r>
          </a:p>
        </p:txBody>
      </p:sp>
      <p:pic>
        <p:nvPicPr>
          <p:cNvPr id="10" name="Picture 9" descr="A picture containing diagram&#10;&#10;Description automatically generated">
            <a:extLst>
              <a:ext uri="{FF2B5EF4-FFF2-40B4-BE49-F238E27FC236}">
                <a16:creationId xmlns:a16="http://schemas.microsoft.com/office/drawing/2014/main" id="{121DA26E-1024-4F4A-8092-4D9CA5A4A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888" y="0"/>
            <a:ext cx="6610829" cy="6957509"/>
          </a:xfrm>
          <a:prstGeom prst="rect">
            <a:avLst/>
          </a:prstGeom>
        </p:spPr>
      </p:pic>
      <p:sp>
        <p:nvSpPr>
          <p:cNvPr id="9" name="TextBox 8">
            <a:extLst>
              <a:ext uri="{FF2B5EF4-FFF2-40B4-BE49-F238E27FC236}">
                <a16:creationId xmlns:a16="http://schemas.microsoft.com/office/drawing/2014/main" id="{C5D644A1-AB1C-4F67-BE47-9BF741DD6CDF}"/>
              </a:ext>
            </a:extLst>
          </p:cNvPr>
          <p:cNvSpPr txBox="1"/>
          <p:nvPr/>
        </p:nvSpPr>
        <p:spPr>
          <a:xfrm>
            <a:off x="649348" y="1604356"/>
            <a:ext cx="3033190" cy="1323439"/>
          </a:xfrm>
          <a:prstGeom prst="rect">
            <a:avLst/>
          </a:prstGeom>
          <a:noFill/>
        </p:spPr>
        <p:txBody>
          <a:bodyPr wrap="square" rtlCol="0">
            <a:spAutoFit/>
          </a:bodyPr>
          <a:lstStyle/>
          <a:p>
            <a:r>
              <a:rPr lang="en-US" sz="4000" b="1" dirty="0">
                <a:solidFill>
                  <a:schemeClr val="accent1"/>
                </a:solidFill>
                <a:latin typeface="+mj-lt"/>
              </a:rPr>
              <a:t>Primary</a:t>
            </a:r>
          </a:p>
          <a:p>
            <a:r>
              <a:rPr lang="en-US" sz="4000" b="1" dirty="0">
                <a:solidFill>
                  <a:schemeClr val="accent1"/>
                </a:solidFill>
                <a:latin typeface="+mj-lt"/>
              </a:rPr>
              <a:t>Focus</a:t>
            </a:r>
          </a:p>
        </p:txBody>
      </p:sp>
    </p:spTree>
    <p:extLst>
      <p:ext uri="{BB962C8B-B14F-4D97-AF65-F5344CB8AC3E}">
        <p14:creationId xmlns:p14="http://schemas.microsoft.com/office/powerpoint/2010/main" val="6181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7703728" y="1702880"/>
            <a:ext cx="3283697" cy="2249616"/>
          </a:xfrm>
          <a:prstGeom prst="rect">
            <a:avLst/>
          </a:prstGeom>
          <a:solidFill>
            <a:srgbClr val="F5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7901093" y="1913072"/>
            <a:ext cx="2997841" cy="2073901"/>
          </a:xfrm>
          <a:prstGeom prst="rect">
            <a:avLst/>
          </a:prstGeom>
          <a:noFill/>
        </p:spPr>
        <p:txBody>
          <a:bodyPr wrap="square" rtlCol="0">
            <a:spAutoFit/>
          </a:bodyPr>
          <a:lstStyle/>
          <a:p>
            <a:pPr algn="l">
              <a:lnSpc>
                <a:spcPct val="150000"/>
              </a:lnSpc>
            </a:pPr>
            <a:r>
              <a:rPr lang="en-US" sz="1600" b="1" dirty="0">
                <a:solidFill>
                  <a:srgbClr val="60269E"/>
                </a:solidFill>
                <a:latin typeface="Verdana" panose="020B0604030504040204" pitchFamily="34" charset="0"/>
                <a:ea typeface="Verdana" panose="020B0604030504040204" pitchFamily="34" charset="0"/>
              </a:rPr>
              <a:t>LWML</a:t>
            </a:r>
            <a:br>
              <a:rPr lang="en-US" sz="1600" b="1" dirty="0">
                <a:solidFill>
                  <a:srgbClr val="60269E"/>
                </a:solidFill>
                <a:latin typeface="Verdana" panose="020B0604030504040204" pitchFamily="34" charset="0"/>
                <a:ea typeface="Verdana" panose="020B0604030504040204" pitchFamily="34" charset="0"/>
              </a:rPr>
            </a:br>
            <a:r>
              <a:rPr lang="en-US" sz="1400" u="none" dirty="0">
                <a:solidFill>
                  <a:schemeClr val="bg1">
                    <a:lumMod val="50000"/>
                  </a:schemeClr>
                </a:solidFill>
                <a:latin typeface="+mn-lt"/>
              </a:rPr>
              <a:t>801 Seminary Place, Suite L010</a:t>
            </a:r>
          </a:p>
          <a:p>
            <a:pPr algn="l">
              <a:lnSpc>
                <a:spcPct val="150000"/>
              </a:lnSpc>
            </a:pPr>
            <a:r>
              <a:rPr lang="en-US" sz="1400" u="none" dirty="0">
                <a:solidFill>
                  <a:schemeClr val="bg1">
                    <a:lumMod val="50000"/>
                  </a:schemeClr>
                </a:solidFill>
                <a:latin typeface="+mn-lt"/>
              </a:rPr>
              <a:t>St. Louis, MO  63105</a:t>
            </a:r>
          </a:p>
          <a:p>
            <a:pPr algn="l">
              <a:lnSpc>
                <a:spcPct val="150000"/>
              </a:lnSpc>
            </a:pPr>
            <a:r>
              <a:rPr lang="en-US" sz="1400" u="none" dirty="0">
                <a:solidFill>
                  <a:schemeClr val="bg1">
                    <a:lumMod val="50000"/>
                  </a:schemeClr>
                </a:solidFill>
                <a:latin typeface="+mn-lt"/>
              </a:rPr>
              <a:t>(800) 252-5965</a:t>
            </a:r>
          </a:p>
          <a:p>
            <a:pPr algn="l">
              <a:lnSpc>
                <a:spcPct val="150000"/>
              </a:lnSpc>
            </a:pPr>
            <a:r>
              <a:rPr lang="en-US" sz="1400" b="0" i="0" u="none" strike="noStrike" dirty="0">
                <a:solidFill>
                  <a:schemeClr val="bg1">
                    <a:lumMod val="50000"/>
                  </a:schemeClr>
                </a:solidFill>
                <a:effectLst/>
                <a:latin typeface="+mn-lt"/>
              </a:rPr>
              <a:t>Email:  </a:t>
            </a:r>
            <a:r>
              <a:rPr lang="en-US" sz="1400" b="0" i="1" u="none" strike="noStrike" dirty="0">
                <a:solidFill>
                  <a:schemeClr val="bg1">
                    <a:lumMod val="50000"/>
                  </a:schemeClr>
                </a:solidFill>
                <a:effectLst/>
                <a:latin typeface="+mn-lt"/>
              </a:rPr>
              <a:t>lwml@lwml.org</a:t>
            </a:r>
            <a:endParaRPr lang="en-US" sz="1400" i="1" u="none" dirty="0">
              <a:solidFill>
                <a:schemeClr val="bg1">
                  <a:lumMod val="50000"/>
                </a:schemeClr>
              </a:solidFill>
              <a:latin typeface="+mn-lt"/>
            </a:endParaRPr>
          </a:p>
          <a:p>
            <a:pPr algn="l">
              <a:lnSpc>
                <a:spcPct val="150000"/>
              </a:lnSpc>
            </a:pPr>
            <a:endParaRPr lang="en-US" sz="1600" b="1" dirty="0">
              <a:solidFill>
                <a:srgbClr val="60269E"/>
              </a:solidFill>
              <a:latin typeface="Verdana" panose="020B0604030504040204" pitchFamily="34" charset="0"/>
              <a:ea typeface="Verdana" panose="020B0604030504040204" pitchFamily="34" charset="0"/>
            </a:endParaRPr>
          </a:p>
        </p:txBody>
      </p:sp>
      <p:grpSp>
        <p:nvGrpSpPr>
          <p:cNvPr id="21" name="Group 20">
            <a:extLst>
              <a:ext uri="{FF2B5EF4-FFF2-40B4-BE49-F238E27FC236}">
                <a16:creationId xmlns:a16="http://schemas.microsoft.com/office/drawing/2014/main" id="{741997F5-5EA5-4FA3-877A-9C9D3787B86C}"/>
              </a:ext>
            </a:extLst>
          </p:cNvPr>
          <p:cNvGrpSpPr/>
          <p:nvPr/>
        </p:nvGrpSpPr>
        <p:grpSpPr>
          <a:xfrm>
            <a:off x="4765967" y="1543852"/>
            <a:ext cx="2842529" cy="3693319"/>
            <a:chOff x="1244279" y="2204737"/>
            <a:chExt cx="2842529" cy="3693319"/>
          </a:xfrm>
        </p:grpSpPr>
        <p:pic>
          <p:nvPicPr>
            <p:cNvPr id="9" name="Picture 8" descr="Icon&#10;&#10;Description automatically generated">
              <a:extLst>
                <a:ext uri="{FF2B5EF4-FFF2-40B4-BE49-F238E27FC236}">
                  <a16:creationId xmlns:a16="http://schemas.microsoft.com/office/drawing/2014/main" id="{7FF8D53C-8966-4489-8492-2EA5C094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80" y="2355526"/>
              <a:ext cx="436863" cy="436863"/>
            </a:xfrm>
            <a:prstGeom prst="rect">
              <a:avLst/>
            </a:prstGeom>
          </p:spPr>
        </p:pic>
        <p:pic>
          <p:nvPicPr>
            <p:cNvPr id="11" name="Picture 10" descr="Icon&#10;&#10;Description automatically generated">
              <a:extLst>
                <a:ext uri="{FF2B5EF4-FFF2-40B4-BE49-F238E27FC236}">
                  <a16:creationId xmlns:a16="http://schemas.microsoft.com/office/drawing/2014/main" id="{6E100C7F-5010-4DAC-B303-1058B3E1F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79" y="2903580"/>
              <a:ext cx="436863" cy="436863"/>
            </a:xfrm>
            <a:prstGeom prst="rect">
              <a:avLst/>
            </a:prstGeom>
          </p:spPr>
        </p:pic>
        <p:pic>
          <p:nvPicPr>
            <p:cNvPr id="15" name="Picture 14" descr="Icon&#10;&#10;Description automatically generated">
              <a:extLst>
                <a:ext uri="{FF2B5EF4-FFF2-40B4-BE49-F238E27FC236}">
                  <a16:creationId xmlns:a16="http://schemas.microsoft.com/office/drawing/2014/main" id="{8485D864-CF1D-4053-8DC0-F5B4B8B9C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279" y="4038712"/>
              <a:ext cx="436863" cy="43686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19477AD-91CC-412D-8AB9-66DD96884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279" y="3464043"/>
              <a:ext cx="436863" cy="436863"/>
            </a:xfrm>
            <a:prstGeom prst="rect">
              <a:avLst/>
            </a:prstGeom>
          </p:spPr>
        </p:pic>
        <p:pic>
          <p:nvPicPr>
            <p:cNvPr id="19" name="Picture 18" descr="A picture containing text, sign, red, first-aid kit&#10;&#10;Description automatically generated">
              <a:extLst>
                <a:ext uri="{FF2B5EF4-FFF2-40B4-BE49-F238E27FC236}">
                  <a16:creationId xmlns:a16="http://schemas.microsoft.com/office/drawing/2014/main" id="{00049BF3-E475-499E-8C9D-B1636A3E6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598" y="4613381"/>
              <a:ext cx="436863" cy="436863"/>
            </a:xfrm>
            <a:prstGeom prst="rect">
              <a:avLst/>
            </a:prstGeom>
          </p:spPr>
        </p:pic>
        <p:sp>
          <p:nvSpPr>
            <p:cNvPr id="20" name="TextBox 19">
              <a:extLst>
                <a:ext uri="{FF2B5EF4-FFF2-40B4-BE49-F238E27FC236}">
                  <a16:creationId xmlns:a16="http://schemas.microsoft.com/office/drawing/2014/main" id="{C1B1652F-5494-4377-BDE4-96D64E37E9C5}"/>
                </a:ext>
              </a:extLst>
            </p:cNvPr>
            <p:cNvSpPr txBox="1"/>
            <p:nvPr/>
          </p:nvSpPr>
          <p:spPr>
            <a:xfrm>
              <a:off x="1716833" y="2204737"/>
              <a:ext cx="2369975" cy="3693319"/>
            </a:xfrm>
            <a:prstGeom prst="rect">
              <a:avLst/>
            </a:prstGeom>
            <a:noFill/>
          </p:spPr>
          <p:txBody>
            <a:bodyPr wrap="square" rtlCol="0">
              <a:spAutoFit/>
            </a:bodyPr>
            <a:lstStyle/>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@lwmlnational</a:t>
              </a:r>
            </a:p>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@theLWML</a:t>
              </a:r>
            </a:p>
            <a:p>
              <a:pPr marL="0" marR="0" lvl="0" indent="0" algn="l" defTabSz="457200" rtl="0" eaLnBrk="1" fontAlgn="auto" latinLnBrk="0" hangingPunct="1">
                <a:lnSpc>
                  <a:spcPct val="200000"/>
                </a:lnSpc>
                <a:spcBef>
                  <a:spcPts val="0"/>
                </a:spcBef>
                <a:spcAft>
                  <a:spcPts val="0"/>
                </a:spcAft>
                <a:buClrTx/>
                <a:buSzTx/>
                <a:buFontTx/>
                <a:buNone/>
                <a:tabLst/>
                <a:defRPr/>
              </a:pPr>
              <a:r>
                <a:rPr lang="en-US" dirty="0">
                  <a:solidFill>
                    <a:schemeClr val="accent4"/>
                  </a:solidFill>
                  <a:latin typeface="+mn-lt"/>
                </a:rPr>
                <a:t>@theLWML</a:t>
              </a:r>
            </a:p>
            <a:p>
              <a:endParaRPr lang="en-US" dirty="0">
                <a:latin typeface="+mn-lt"/>
              </a:endParaRPr>
            </a:p>
            <a:p>
              <a:endParaRPr lang="en-US" dirty="0">
                <a:latin typeface="+mn-lt"/>
              </a:endParaRPr>
            </a:p>
            <a:p>
              <a:endParaRPr lang="en-US" dirty="0">
                <a:latin typeface="+mn-lt"/>
              </a:endParaRPr>
            </a:p>
          </p:txBody>
        </p:sp>
      </p:grpSp>
      <p:sp>
        <p:nvSpPr>
          <p:cNvPr id="22" name="TextBox 21">
            <a:extLst>
              <a:ext uri="{FF2B5EF4-FFF2-40B4-BE49-F238E27FC236}">
                <a16:creationId xmlns:a16="http://schemas.microsoft.com/office/drawing/2014/main" id="{43C08B49-9628-4566-A2AA-028070E0EBF7}"/>
              </a:ext>
            </a:extLst>
          </p:cNvPr>
          <p:cNvSpPr txBox="1"/>
          <p:nvPr/>
        </p:nvSpPr>
        <p:spPr>
          <a:xfrm>
            <a:off x="789997" y="1913072"/>
            <a:ext cx="3380178" cy="2554545"/>
          </a:xfrm>
          <a:prstGeom prst="rect">
            <a:avLst/>
          </a:prstGeom>
          <a:noFill/>
        </p:spPr>
        <p:txBody>
          <a:bodyPr wrap="square" rtlCol="0">
            <a:spAutoFit/>
          </a:bodyPr>
          <a:lstStyle/>
          <a:p>
            <a:pPr>
              <a:lnSpc>
                <a:spcPct val="100000"/>
              </a:lnSpc>
            </a:pPr>
            <a:r>
              <a:rPr lang="en-US" sz="2000" dirty="0">
                <a:solidFill>
                  <a:schemeClr val="accent4"/>
                </a:solidFill>
                <a:latin typeface="+mn-lt"/>
              </a:rPr>
              <a:t>Visit our website at </a:t>
            </a:r>
            <a:r>
              <a:rPr lang="en-US" sz="2000" i="1" dirty="0">
                <a:solidFill>
                  <a:schemeClr val="accent1"/>
                </a:solidFill>
                <a:latin typeface="+mn-lt"/>
              </a:rPr>
              <a:t>lwml.org</a:t>
            </a:r>
          </a:p>
          <a:p>
            <a:pPr>
              <a:lnSpc>
                <a:spcPct val="100000"/>
              </a:lnSpc>
            </a:pPr>
            <a:endParaRPr lang="en-US" sz="2000" dirty="0">
              <a:solidFill>
                <a:schemeClr val="accent1"/>
              </a:solidFill>
              <a:latin typeface="+mn-lt"/>
            </a:endParaRPr>
          </a:p>
          <a:p>
            <a:pPr>
              <a:lnSpc>
                <a:spcPct val="100000"/>
              </a:lnSpc>
            </a:pPr>
            <a:endParaRPr lang="en-US" sz="2000" dirty="0">
              <a:solidFill>
                <a:schemeClr val="accent4"/>
              </a:solidFill>
              <a:latin typeface="+mn-lt"/>
            </a:endParaRPr>
          </a:p>
          <a:p>
            <a:pPr>
              <a:lnSpc>
                <a:spcPct val="100000"/>
              </a:lnSpc>
            </a:pPr>
            <a:endParaRPr lang="en-US" sz="2000" dirty="0">
              <a:solidFill>
                <a:schemeClr val="accent4"/>
              </a:solidFill>
              <a:latin typeface="+mn-lt"/>
            </a:endParaRPr>
          </a:p>
          <a:p>
            <a:pPr>
              <a:lnSpc>
                <a:spcPct val="100000"/>
              </a:lnSpc>
            </a:pPr>
            <a:r>
              <a:rPr lang="en-US" sz="2000" dirty="0">
                <a:solidFill>
                  <a:schemeClr val="accent4"/>
                </a:solidFill>
                <a:latin typeface="+mn-lt"/>
              </a:rPr>
              <a:t>Download the </a:t>
            </a:r>
            <a:r>
              <a:rPr lang="en-US" sz="2000" dirty="0">
                <a:solidFill>
                  <a:schemeClr val="accent1"/>
                </a:solidFill>
                <a:latin typeface="+mn-lt"/>
              </a:rPr>
              <a:t>LWML App </a:t>
            </a:r>
            <a:r>
              <a:rPr lang="en-US" sz="2000" dirty="0">
                <a:solidFill>
                  <a:schemeClr val="accent4"/>
                </a:solidFill>
                <a:latin typeface="+mn-lt"/>
              </a:rPr>
              <a:t>from your device App Store.</a:t>
            </a:r>
            <a:endParaRPr lang="en-US" sz="2000" dirty="0">
              <a:latin typeface="+mn-lt"/>
            </a:endParaRPr>
          </a:p>
          <a:p>
            <a:endParaRPr lang="en-US" sz="2000" dirty="0">
              <a:latin typeface="+mn-lt"/>
            </a:endParaRPr>
          </a:p>
          <a:p>
            <a:endParaRPr lang="en-US" sz="2000" dirty="0">
              <a:latin typeface="+mn-lt"/>
            </a:endParaRPr>
          </a:p>
        </p:txBody>
      </p:sp>
      <p:cxnSp>
        <p:nvCxnSpPr>
          <p:cNvPr id="24" name="Straight Connector 23">
            <a:extLst>
              <a:ext uri="{FF2B5EF4-FFF2-40B4-BE49-F238E27FC236}">
                <a16:creationId xmlns:a16="http://schemas.microsoft.com/office/drawing/2014/main" id="{F7B28F8D-90E3-4149-9507-F5369C797C36}"/>
              </a:ext>
            </a:extLst>
          </p:cNvPr>
          <p:cNvCxnSpPr/>
          <p:nvPr/>
        </p:nvCxnSpPr>
        <p:spPr>
          <a:xfrm>
            <a:off x="4471230" y="1702880"/>
            <a:ext cx="0" cy="337526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F1A24-E65D-4983-BC68-21B100A4327D}"/>
              </a:ext>
            </a:extLst>
          </p:cNvPr>
          <p:cNvSpPr txBox="1"/>
          <p:nvPr/>
        </p:nvSpPr>
        <p:spPr>
          <a:xfrm>
            <a:off x="677333" y="406565"/>
            <a:ext cx="7223760" cy="646331"/>
          </a:xfrm>
          <a:prstGeom prst="rect">
            <a:avLst/>
          </a:prstGeom>
          <a:noFill/>
        </p:spPr>
        <p:txBody>
          <a:bodyPr wrap="square" rtlCol="0">
            <a:spAutoFit/>
          </a:bodyPr>
          <a:lstStyle/>
          <a:p>
            <a:r>
              <a:rPr lang="en-US" sz="3600" dirty="0">
                <a:solidFill>
                  <a:schemeClr val="accent1"/>
                </a:solidFill>
                <a:latin typeface="+mj-lt"/>
              </a:rPr>
              <a:t>Connect with the LWML</a:t>
            </a:r>
          </a:p>
        </p:txBody>
      </p:sp>
    </p:spTree>
    <p:extLst>
      <p:ext uri="{BB962C8B-B14F-4D97-AF65-F5344CB8AC3E}">
        <p14:creationId xmlns:p14="http://schemas.microsoft.com/office/powerpoint/2010/main" val="399910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RIPTURE GUIDELI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4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16366" cy="678823"/>
          </a:xfrm>
        </p:spPr>
        <p:txBody>
          <a:bodyPr>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677334" y="2034837"/>
            <a:ext cx="10303778" cy="4204336"/>
          </a:xfrm>
        </p:spPr>
        <p:txBody>
          <a:bodyPr/>
          <a:lstStyle>
            <a:lvl1pPr>
              <a:defRPr sz="3600" baseline="0"/>
            </a:lvl1pPr>
            <a:lvl2pPr>
              <a:defRPr sz="3400" baseline="0"/>
            </a:lvl2pPr>
            <a:lvl3pPr>
              <a:defRPr sz="3200" baseline="0"/>
            </a:lvl3pPr>
            <a:lvl4pPr>
              <a:defRPr sz="3000" baseline="0"/>
            </a:lvl4pPr>
            <a:lvl5pPr>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1B6308CC-1F4B-E80C-53C5-D938794A1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42224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10378592" cy="1826581"/>
          </a:xfrm>
        </p:spPr>
        <p:txBody>
          <a:bodyPr anchor="b"/>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5" y="4527448"/>
            <a:ext cx="10378592" cy="860400"/>
          </a:xfrm>
        </p:spPr>
        <p:txBody>
          <a:bodyPr anchor="t">
            <a:normAutofit/>
          </a:bodyPr>
          <a:lstStyle>
            <a:lvl1pPr marL="0" indent="0" algn="l">
              <a:buNone/>
              <a:defRPr sz="3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3A51A05B-EE41-B24B-96E5-BE165191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8431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p>
            <a:r>
              <a:rPr lang="en-US" dirty="0"/>
              <a:t>Click to edit Master title style</a:t>
            </a:r>
          </a:p>
        </p:txBody>
      </p:sp>
      <p:sp>
        <p:nvSpPr>
          <p:cNvPr id="3" name="Content Placeholder 2"/>
          <p:cNvSpPr>
            <a:spLocks noGrp="1"/>
          </p:cNvSpPr>
          <p:nvPr>
            <p:ph sz="half" idx="1"/>
          </p:nvPr>
        </p:nvSpPr>
        <p:spPr>
          <a:xfrm>
            <a:off x="677333" y="1882560"/>
            <a:ext cx="5021817" cy="4440620"/>
          </a:xfrm>
        </p:spPr>
        <p:txBody>
          <a:bodyPr/>
          <a:lstStyle>
            <a:lvl1pPr>
              <a:defRPr sz="3600" baseline="0"/>
            </a:lvl1pPr>
            <a:lvl2pPr>
              <a:defRPr sz="3400" baseline="0"/>
            </a:lvl2pPr>
            <a:lvl3pPr>
              <a:defRPr sz="3200" baseline="0"/>
            </a:lvl3pPr>
            <a:lvl4pPr>
              <a:defRPr sz="3000" baseline="0"/>
            </a:lvl4pPr>
            <a:lvl5pPr>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67607" y="1882561"/>
            <a:ext cx="5021816" cy="4440620"/>
          </a:xfrm>
        </p:spPr>
        <p:txBody>
          <a:bodyPr/>
          <a:lstStyle>
            <a:lvl1pPr>
              <a:defRPr lang="en-US" sz="3600" b="1"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defRPr lang="en-US" sz="32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defRPr lang="en-US" sz="28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5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marL="1143000" lvl="2"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marL="2057400" lvl="4"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77528E8F-22D5-26E2-A5F0-D7FF03C8E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1363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6" y="1221645"/>
            <a:ext cx="4994522"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6" y="1949897"/>
            <a:ext cx="4994522" cy="4373283"/>
          </a:xfrm>
        </p:spPr>
        <p:txBody>
          <a:bodyPr>
            <a:normAutofit/>
          </a:bodyPr>
          <a:lstStyle>
            <a:lvl1pPr>
              <a:defRPr sz="3600"/>
            </a:lvl1pPr>
            <a:lvl2pPr>
              <a:defRPr sz="3400" baseline="0"/>
            </a:lvl2pPr>
            <a:lvl3pPr>
              <a:defRPr sz="32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86597" y="1221645"/>
            <a:ext cx="4994515"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86599" y="1949898"/>
            <a:ext cx="4994514" cy="4373282"/>
          </a:xfrm>
        </p:spPr>
        <p:txBody>
          <a:bodyPr>
            <a:normAutofit/>
          </a:bodyPr>
          <a:lstStyle>
            <a:lvl1pPr>
              <a:defRPr lang="en-US" sz="3600" b="1"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lvl="2"/>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10" name="Picture 9">
            <a:extLst>
              <a:ext uri="{FF2B5EF4-FFF2-40B4-BE49-F238E27FC236}">
                <a16:creationId xmlns:a16="http://schemas.microsoft.com/office/drawing/2014/main" id="{BCA82B78-0070-7A66-AB09-6EF8D3ED9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57924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6280" y="343593"/>
            <a:ext cx="7557721" cy="703811"/>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6" name="Picture 5">
            <a:extLst>
              <a:ext uri="{FF2B5EF4-FFF2-40B4-BE49-F238E27FC236}">
                <a16:creationId xmlns:a16="http://schemas.microsoft.com/office/drawing/2014/main" id="{AAE31C56-5368-5069-BF5F-686A7E18B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83465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5" name="Picture 4">
            <a:extLst>
              <a:ext uri="{FF2B5EF4-FFF2-40B4-BE49-F238E27FC236}">
                <a16:creationId xmlns:a16="http://schemas.microsoft.com/office/drawing/2014/main" id="{B35C152C-0B20-F573-873C-5BA7EC4B2E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52049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4576310" cy="1278466"/>
          </a:xfrm>
        </p:spPr>
        <p:txBody>
          <a:bodyPr anchor="b">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5511338" y="514924"/>
            <a:ext cx="5167515" cy="5526437"/>
          </a:xfrm>
        </p:spPr>
        <p:txBody>
          <a:bodyPr>
            <a:normAutofit/>
          </a:bodyPr>
          <a:lstStyle>
            <a:lvl1pPr>
              <a:defRPr sz="3600" b="0"/>
            </a:lvl1pPr>
            <a:lvl2pPr>
              <a:defRPr sz="3400" baseline="0"/>
            </a:lvl2pPr>
            <a:lvl3pPr>
              <a:defRPr sz="30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4576310" cy="2584449"/>
          </a:xfrm>
        </p:spPr>
        <p:txBody>
          <a:bodyPr>
            <a:normAutofit/>
          </a:bodyPr>
          <a:lstStyle>
            <a:lvl1pPr marL="0" indent="0">
              <a:buNone/>
              <a:defRPr sz="1800" b="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2E7B2ADE-B117-B1B7-6109-90E70C6E4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15509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3" y="315882"/>
            <a:ext cx="9843113" cy="547727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801471"/>
            <a:ext cx="9843112" cy="521711"/>
          </a:xfrm>
        </p:spPr>
        <p:txBody>
          <a:bodyPr>
            <a:normAutofit/>
          </a:bodyPr>
          <a:lstStyle>
            <a:lvl1pPr marL="0" indent="0" algn="ctr">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30C3FA58-F8B9-CE5C-17BD-F9D4C38DF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379561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8" name="Picture 17" descr="A picture containing night sky&#10;&#10;Description automatically generated">
            <a:extLst>
              <a:ext uri="{FF2B5EF4-FFF2-40B4-BE49-F238E27FC236}">
                <a16:creationId xmlns:a16="http://schemas.microsoft.com/office/drawing/2014/main" id="{E62D226B-354E-4BE9-9B78-BC1091F179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10" name="Picture 9" descr="A picture containing night sky&#10;&#10;Description automatically generated">
            <a:extLst>
              <a:ext uri="{FF2B5EF4-FFF2-40B4-BE49-F238E27FC236}">
                <a16:creationId xmlns:a16="http://schemas.microsoft.com/office/drawing/2014/main" id="{6F59E9DF-FAD4-4CA4-B86B-35025D9B220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C2DAA43E-F670-4F34-91D5-4ACA8C0D3F22}"/>
              </a:ext>
            </a:extLst>
          </p:cNvPr>
          <p:cNvPicPr>
            <a:picLocks noChangeAspect="1"/>
          </p:cNvPicPr>
          <p:nvPr/>
        </p:nvPicPr>
        <p:blipFill rotWithShape="1">
          <a:blip r:embed="rId22">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16" name="Picture 15">
            <a:extLst>
              <a:ext uri="{FF2B5EF4-FFF2-40B4-BE49-F238E27FC236}">
                <a16:creationId xmlns:a16="http://schemas.microsoft.com/office/drawing/2014/main" id="{EA26E546-0E84-428F-9020-A1E5C90B79A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12" name="Picture 11" descr="A picture containing night sky&#10;&#10;Description automatically generated">
            <a:extLst>
              <a:ext uri="{FF2B5EF4-FFF2-40B4-BE49-F238E27FC236}">
                <a16:creationId xmlns:a16="http://schemas.microsoft.com/office/drawing/2014/main" id="{49438987-B145-4651-8D21-FF8AE4D0FB2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8" name="Picture 7">
            <a:extLst>
              <a:ext uri="{FF2B5EF4-FFF2-40B4-BE49-F238E27FC236}">
                <a16:creationId xmlns:a16="http://schemas.microsoft.com/office/drawing/2014/main" id="{DD64D329-13C8-4C6F-A054-0C2C3C0FC07F}"/>
              </a:ext>
            </a:extLst>
          </p:cNvPr>
          <p:cNvPicPr>
            <a:picLocks noChangeAspect="1"/>
          </p:cNvPicPr>
          <p:nvPr/>
        </p:nvPicPr>
        <p:blipFill rotWithShape="1">
          <a:blip r:embed="rId25">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C9CC3D3A-6807-4993-9E22-D908756B86C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sp>
        <p:nvSpPr>
          <p:cNvPr id="2" name="Title Placeholder 1"/>
          <p:cNvSpPr>
            <a:spLocks noGrp="1"/>
          </p:cNvSpPr>
          <p:nvPr>
            <p:ph type="title"/>
          </p:nvPr>
        </p:nvSpPr>
        <p:spPr>
          <a:xfrm>
            <a:off x="677333" y="374073"/>
            <a:ext cx="10303779" cy="67882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77334" y="1230284"/>
            <a:ext cx="10303778" cy="50088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83498" y="6323182"/>
            <a:ext cx="85976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1155987" y="6323181"/>
            <a:ext cx="1219199" cy="365125"/>
          </a:xfrm>
          <a:prstGeom prst="rect">
            <a:avLst/>
          </a:prstGeom>
        </p:spPr>
        <p:txBody>
          <a:bodyPr vert="horz" lIns="91440" tIns="45720" rIns="91440" bIns="45720" rtlCol="0" anchor="ctr"/>
          <a:lstStyle>
            <a:lvl1pPr algn="r">
              <a:defRPr sz="1400">
                <a:solidFill>
                  <a:schemeClr val="tx1">
                    <a:lumMod val="50000"/>
                    <a:lumOff val="50000"/>
                  </a:schemeClr>
                </a:solidFill>
                <a:latin typeface="Verdana" panose="020B0604030504040204" pitchFamily="34" charset="0"/>
                <a:ea typeface="Verdana" panose="020B0604030504040204" pitchFamily="34" charset="0"/>
              </a:defRPr>
            </a:lvl1pPr>
          </a:lstStyle>
          <a:p>
            <a:fld id="{D9C2D3F6-FF4F-41E9-A7C6-5BC3BF1E3C82}" type="datetimeFigureOut">
              <a:rPr lang="en-US" smtClean="0"/>
              <a:pPr/>
              <a:t>6/19/2023</a:t>
            </a:fld>
            <a:endParaRPr lang="en-US" dirty="0"/>
          </a:p>
        </p:txBody>
      </p:sp>
      <p:sp>
        <p:nvSpPr>
          <p:cNvPr id="6" name="Slide Number Placeholder 5"/>
          <p:cNvSpPr>
            <a:spLocks noGrp="1"/>
          </p:cNvSpPr>
          <p:nvPr>
            <p:ph type="sldNum" sz="quarter" idx="4"/>
          </p:nvPr>
        </p:nvSpPr>
        <p:spPr>
          <a:xfrm>
            <a:off x="673010" y="6323182"/>
            <a:ext cx="466351"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30" name="Picture 29" descr="Icon&#10;&#10;Description automatically generated">
            <a:extLst>
              <a:ext uri="{FF2B5EF4-FFF2-40B4-BE49-F238E27FC236}">
                <a16:creationId xmlns:a16="http://schemas.microsoft.com/office/drawing/2014/main" id="{0B9EA9CE-E8EC-410B-99BE-BABBC2F1852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88683" y="5722952"/>
            <a:ext cx="799673" cy="1032441"/>
          </a:xfrm>
          <a:prstGeom prst="rect">
            <a:avLst/>
          </a:prstGeom>
        </p:spPr>
      </p:pic>
    </p:spTree>
    <p:extLst>
      <p:ext uri="{BB962C8B-B14F-4D97-AF65-F5344CB8AC3E}">
        <p14:creationId xmlns:p14="http://schemas.microsoft.com/office/powerpoint/2010/main" val="502403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2" r:id="rId16"/>
    <p:sldLayoutId id="2147483680" r:id="rId17"/>
  </p:sldLayoutIdLst>
  <p:txStyles>
    <p:titleStyle>
      <a:lvl1pPr algn="l" defTabSz="457200" rtl="0" eaLnBrk="1" latinLnBrk="0" hangingPunct="1">
        <a:spcBef>
          <a:spcPct val="0"/>
        </a:spcBef>
        <a:buNone/>
        <a:defRPr sz="4800" b="1" kern="1200">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4000" b="1"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6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2611-503C-49BB-A9B6-432B2B6D8513}"/>
              </a:ext>
            </a:extLst>
          </p:cNvPr>
          <p:cNvSpPr>
            <a:spLocks noGrp="1"/>
          </p:cNvSpPr>
          <p:nvPr>
            <p:ph type="ctrTitle"/>
          </p:nvPr>
        </p:nvSpPr>
        <p:spPr/>
        <p:txBody>
          <a:bodyPr/>
          <a:lstStyle/>
          <a:p>
            <a:r>
              <a:rPr lang="en-US" dirty="0">
                <a:effectLst/>
              </a:rPr>
              <a:t>Adventures in Speaking with Confidence</a:t>
            </a:r>
            <a:endParaRPr lang="en-US" dirty="0"/>
          </a:p>
        </p:txBody>
      </p:sp>
      <p:sp>
        <p:nvSpPr>
          <p:cNvPr id="3" name="Subtitle 2">
            <a:extLst>
              <a:ext uri="{FF2B5EF4-FFF2-40B4-BE49-F238E27FC236}">
                <a16:creationId xmlns:a16="http://schemas.microsoft.com/office/drawing/2014/main" id="{0D52C3F2-B4D9-4C2A-A28B-B8DA7E9C8831}"/>
              </a:ext>
            </a:extLst>
          </p:cNvPr>
          <p:cNvSpPr>
            <a:spLocks noGrp="1"/>
          </p:cNvSpPr>
          <p:nvPr>
            <p:ph type="subTitle" idx="1"/>
          </p:nvPr>
        </p:nvSpPr>
        <p:spPr/>
        <p:txBody>
          <a:bodyPr>
            <a:normAutofit fontScale="92500" lnSpcReduction="20000"/>
          </a:bodyPr>
          <a:lstStyle/>
          <a:p>
            <a:r>
              <a:rPr lang="en-US" dirty="0"/>
              <a:t>President Kim Burdett</a:t>
            </a:r>
          </a:p>
          <a:p>
            <a:r>
              <a:rPr lang="en-US" dirty="0"/>
              <a:t>Vice President Betty </a:t>
            </a:r>
            <a:r>
              <a:rPr lang="en-US" dirty="0" err="1"/>
              <a:t>Amey</a:t>
            </a:r>
            <a:endParaRPr lang="en-US" dirty="0"/>
          </a:p>
        </p:txBody>
      </p:sp>
    </p:spTree>
    <p:extLst>
      <p:ext uri="{BB962C8B-B14F-4D97-AF65-F5344CB8AC3E}">
        <p14:creationId xmlns:p14="http://schemas.microsoft.com/office/powerpoint/2010/main" val="205559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2" y="929245"/>
            <a:ext cx="8842590" cy="678823"/>
          </a:xfrm>
        </p:spPr>
        <p:txBody>
          <a:bodyPr/>
          <a:lstStyle/>
          <a:p>
            <a:r>
              <a:rPr lang="en-US" dirty="0"/>
              <a:t>Introducing a Speaker</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237386" y="2563907"/>
            <a:ext cx="6473965" cy="1619246"/>
          </a:xfrm>
        </p:spPr>
        <p:txBody>
          <a:bodyPr>
            <a:normAutofit/>
          </a:bodyPr>
          <a:lstStyle/>
          <a:p>
            <a:pPr lvl="1"/>
            <a:r>
              <a:rPr lang="en-US" dirty="0"/>
              <a:t>Introductions — </a:t>
            </a:r>
          </a:p>
          <a:p>
            <a:pPr marL="457200" lvl="1" indent="0">
              <a:buNone/>
            </a:pPr>
            <a:r>
              <a:rPr lang="en-US" dirty="0"/>
              <a:t>are they really important?</a:t>
            </a:r>
          </a:p>
        </p:txBody>
      </p:sp>
      <p:pic>
        <p:nvPicPr>
          <p:cNvPr id="4" name="Picture 3">
            <a:extLst>
              <a:ext uri="{FF2B5EF4-FFF2-40B4-BE49-F238E27FC236}">
                <a16:creationId xmlns:a16="http://schemas.microsoft.com/office/drawing/2014/main" id="{B4489099-B76E-2485-D2B3-CC033E2BDD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99761" y="1809755"/>
            <a:ext cx="3388035" cy="4583418"/>
          </a:xfrm>
          <a:prstGeom prst="rect">
            <a:avLst/>
          </a:prstGeom>
        </p:spPr>
      </p:pic>
    </p:spTree>
    <p:extLst>
      <p:ext uri="{BB962C8B-B14F-4D97-AF65-F5344CB8AC3E}">
        <p14:creationId xmlns:p14="http://schemas.microsoft.com/office/powerpoint/2010/main" val="150069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2" y="929245"/>
            <a:ext cx="8842590" cy="678823"/>
          </a:xfrm>
        </p:spPr>
        <p:txBody>
          <a:bodyPr/>
          <a:lstStyle/>
          <a:p>
            <a:r>
              <a:rPr lang="en-US" dirty="0"/>
              <a:t>Introducing a Speaker</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An introduction should convey:</a:t>
            </a:r>
          </a:p>
          <a:p>
            <a:pPr lvl="2"/>
            <a:r>
              <a:rPr lang="en-US" dirty="0"/>
              <a:t>Topic</a:t>
            </a:r>
          </a:p>
          <a:p>
            <a:pPr lvl="2"/>
            <a:r>
              <a:rPr lang="en-US" dirty="0"/>
              <a:t>Speaker qualifications</a:t>
            </a:r>
          </a:p>
          <a:p>
            <a:pPr lvl="2"/>
            <a:r>
              <a:rPr lang="en-US" dirty="0"/>
              <a:t>Speaker’s name, at beginning or end</a:t>
            </a:r>
          </a:p>
          <a:p>
            <a:pPr lvl="2"/>
            <a:r>
              <a:rPr lang="en-US" dirty="0"/>
              <a:t>A bit of personal information</a:t>
            </a:r>
          </a:p>
        </p:txBody>
      </p:sp>
    </p:spTree>
    <p:extLst>
      <p:ext uri="{BB962C8B-B14F-4D97-AF65-F5344CB8AC3E}">
        <p14:creationId xmlns:p14="http://schemas.microsoft.com/office/powerpoint/2010/main" val="225964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2" y="929245"/>
            <a:ext cx="8842590" cy="678823"/>
          </a:xfrm>
        </p:spPr>
        <p:txBody>
          <a:bodyPr/>
          <a:lstStyle/>
          <a:p>
            <a:r>
              <a:rPr lang="en-US" dirty="0"/>
              <a:t>Speaking with Confidence</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Where do you begin?</a:t>
            </a:r>
          </a:p>
          <a:p>
            <a:pPr lvl="2"/>
            <a:r>
              <a:rPr lang="en-US" dirty="0"/>
              <a:t>Prayer!</a:t>
            </a:r>
          </a:p>
          <a:p>
            <a:pPr lvl="2"/>
            <a:r>
              <a:rPr lang="en-US" dirty="0"/>
              <a:t>Plan Presentation</a:t>
            </a:r>
          </a:p>
          <a:p>
            <a:pPr lvl="3"/>
            <a:r>
              <a:rPr lang="en-US" dirty="0"/>
              <a:t>Why? Who? What? How?</a:t>
            </a:r>
          </a:p>
          <a:p>
            <a:pPr lvl="3"/>
            <a:r>
              <a:rPr lang="en-US" dirty="0"/>
              <a:t>Fulfill an objective; don’t just fill time</a:t>
            </a:r>
          </a:p>
        </p:txBody>
      </p:sp>
    </p:spTree>
    <p:extLst>
      <p:ext uri="{BB962C8B-B14F-4D97-AF65-F5344CB8AC3E}">
        <p14:creationId xmlns:p14="http://schemas.microsoft.com/office/powerpoint/2010/main" val="191038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2" y="929245"/>
            <a:ext cx="8842590" cy="678823"/>
          </a:xfrm>
        </p:spPr>
        <p:txBody>
          <a:bodyPr/>
          <a:lstStyle/>
          <a:p>
            <a:r>
              <a:rPr lang="en-US" dirty="0"/>
              <a:t>Speaking with Confidence</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Where do you begin?</a:t>
            </a:r>
          </a:p>
          <a:p>
            <a:pPr lvl="2"/>
            <a:r>
              <a:rPr lang="en-US" dirty="0"/>
              <a:t>Prayer!</a:t>
            </a:r>
          </a:p>
          <a:p>
            <a:pPr lvl="2"/>
            <a:r>
              <a:rPr lang="en-US" b="1" dirty="0"/>
              <a:t>Develop a short outline</a:t>
            </a:r>
          </a:p>
          <a:p>
            <a:pPr lvl="3"/>
            <a:r>
              <a:rPr lang="en-US" dirty="0"/>
              <a:t>Begin with an attention grabber</a:t>
            </a:r>
          </a:p>
          <a:p>
            <a:pPr lvl="3"/>
            <a:r>
              <a:rPr lang="en-US" dirty="0"/>
              <a:t>List 2 or 3 main points</a:t>
            </a:r>
          </a:p>
          <a:p>
            <a:pPr lvl="3"/>
            <a:r>
              <a:rPr lang="en-US" dirty="0"/>
              <a:t>Close, full circle, referencing grabber</a:t>
            </a:r>
          </a:p>
        </p:txBody>
      </p:sp>
    </p:spTree>
    <p:extLst>
      <p:ext uri="{BB962C8B-B14F-4D97-AF65-F5344CB8AC3E}">
        <p14:creationId xmlns:p14="http://schemas.microsoft.com/office/powerpoint/2010/main" val="73084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2" y="929245"/>
            <a:ext cx="8842590" cy="678823"/>
          </a:xfrm>
        </p:spPr>
        <p:txBody>
          <a:bodyPr/>
          <a:lstStyle/>
          <a:p>
            <a:r>
              <a:rPr lang="en-US" dirty="0"/>
              <a:t>Speaking with Confidence</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Where do you begin?</a:t>
            </a:r>
          </a:p>
          <a:p>
            <a:pPr lvl="2"/>
            <a:r>
              <a:rPr lang="en-US" dirty="0"/>
              <a:t>Prayer!</a:t>
            </a:r>
          </a:p>
          <a:p>
            <a:pPr lvl="2"/>
            <a:r>
              <a:rPr lang="en-US" b="1" dirty="0"/>
              <a:t>Prepare</a:t>
            </a:r>
          </a:p>
          <a:p>
            <a:pPr lvl="3"/>
            <a:r>
              <a:rPr lang="en-US" dirty="0"/>
              <a:t>Practice</a:t>
            </a:r>
          </a:p>
          <a:p>
            <a:pPr lvl="3"/>
            <a:r>
              <a:rPr lang="en-US" dirty="0"/>
              <a:t>Edit </a:t>
            </a:r>
          </a:p>
          <a:p>
            <a:pPr lvl="3"/>
            <a:r>
              <a:rPr lang="en-US" dirty="0"/>
              <a:t>Present with confidence!</a:t>
            </a:r>
          </a:p>
        </p:txBody>
      </p:sp>
    </p:spTree>
    <p:extLst>
      <p:ext uri="{BB962C8B-B14F-4D97-AF65-F5344CB8AC3E}">
        <p14:creationId xmlns:p14="http://schemas.microsoft.com/office/powerpoint/2010/main" val="149175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1" y="929245"/>
            <a:ext cx="9106421" cy="678823"/>
          </a:xfrm>
        </p:spPr>
        <p:txBody>
          <a:bodyPr/>
          <a:lstStyle/>
          <a:p>
            <a:r>
              <a:rPr lang="en-US" dirty="0"/>
              <a:t>Stage and Podium Etiquette</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677334" y="2034837"/>
            <a:ext cx="10132180" cy="4170020"/>
          </a:xfrm>
        </p:spPr>
        <p:txBody>
          <a:bodyPr>
            <a:normAutofit/>
          </a:bodyPr>
          <a:lstStyle/>
          <a:p>
            <a:pPr lvl="1"/>
            <a:r>
              <a:rPr lang="en-US" dirty="0"/>
              <a:t>Dress professionally</a:t>
            </a:r>
          </a:p>
          <a:p>
            <a:pPr lvl="1"/>
            <a:r>
              <a:rPr lang="en-US" dirty="0"/>
              <a:t>Stand tall</a:t>
            </a:r>
          </a:p>
          <a:p>
            <a:pPr lvl="1"/>
            <a:r>
              <a:rPr lang="en-US" dirty="0"/>
              <a:t>Make eye contact</a:t>
            </a:r>
          </a:p>
          <a:p>
            <a:pPr lvl="1"/>
            <a:r>
              <a:rPr lang="en-US"/>
              <a:t>Manage your </a:t>
            </a:r>
            <a:r>
              <a:rPr lang="en-US" dirty="0"/>
              <a:t>gestures</a:t>
            </a:r>
          </a:p>
        </p:txBody>
      </p:sp>
    </p:spTree>
    <p:extLst>
      <p:ext uri="{BB962C8B-B14F-4D97-AF65-F5344CB8AC3E}">
        <p14:creationId xmlns:p14="http://schemas.microsoft.com/office/powerpoint/2010/main" val="57795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a:xfrm>
            <a:off x="2138521" y="929245"/>
            <a:ext cx="9106421" cy="678823"/>
          </a:xfrm>
        </p:spPr>
        <p:txBody>
          <a:bodyPr/>
          <a:lstStyle/>
          <a:p>
            <a:r>
              <a:rPr lang="en-US" dirty="0"/>
              <a:t>Let the Adventure Begin!</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677334" y="2034837"/>
            <a:ext cx="10262809" cy="3734592"/>
          </a:xfrm>
        </p:spPr>
        <p:txBody>
          <a:bodyPr>
            <a:normAutofit fontScale="92500" lnSpcReduction="20000"/>
          </a:bodyPr>
          <a:lstStyle/>
          <a:p>
            <a:r>
              <a:rPr lang="en-US" dirty="0"/>
              <a:t>So, LWML leaders, pray, plan, practice, and present with confidence! </a:t>
            </a:r>
          </a:p>
          <a:p>
            <a:endParaRPr lang="en-US" dirty="0"/>
          </a:p>
          <a:p>
            <a:r>
              <a:rPr lang="en-US" dirty="0"/>
              <a:t>You are chosen by God to lead — the adventure continues — and </a:t>
            </a:r>
          </a:p>
          <a:p>
            <a:endParaRPr lang="en-US" dirty="0"/>
          </a:p>
          <a:p>
            <a:r>
              <a:rPr lang="en-US" dirty="0"/>
              <a:t>You CAN do this with confidence!</a:t>
            </a:r>
          </a:p>
        </p:txBody>
      </p:sp>
    </p:spTree>
    <p:extLst>
      <p:ext uri="{BB962C8B-B14F-4D97-AF65-F5344CB8AC3E}">
        <p14:creationId xmlns:p14="http://schemas.microsoft.com/office/powerpoint/2010/main" val="1881310286"/>
      </p:ext>
    </p:extLst>
  </p:cSld>
  <p:clrMapOvr>
    <a:masterClrMapping/>
  </p:clrMapOvr>
</p:sld>
</file>

<file path=ppt/theme/theme1.xml><?xml version="1.0" encoding="utf-8"?>
<a:theme xmlns:a="http://schemas.openxmlformats.org/drawingml/2006/main" name="Purple EDIT">
  <a:themeElements>
    <a:clrScheme name="LWML">
      <a:dk1>
        <a:sysClr val="windowText" lastClr="000000"/>
      </a:dk1>
      <a:lt1>
        <a:sysClr val="window" lastClr="FFFFFF"/>
      </a:lt1>
      <a:dk2>
        <a:srgbClr val="2C3C43"/>
      </a:dk2>
      <a:lt2>
        <a:srgbClr val="EBEBEB"/>
      </a:lt2>
      <a:accent1>
        <a:srgbClr val="60259E"/>
      </a:accent1>
      <a:accent2>
        <a:srgbClr val="D0B8EA"/>
      </a:accent2>
      <a:accent3>
        <a:srgbClr val="DBAB24"/>
      </a:accent3>
      <a:accent4>
        <a:srgbClr val="A19FA2"/>
      </a:accent4>
      <a:accent5>
        <a:srgbClr val="D7D8D3"/>
      </a:accent5>
      <a:accent6>
        <a:srgbClr val="F1E5C9"/>
      </a:accent6>
      <a:hlink>
        <a:srgbClr val="DBAB24"/>
      </a:hlink>
      <a:folHlink>
        <a:srgbClr val="F1D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urple EDIT" id="{7A0EEDF7-63FA-41D8-B7D4-32ACD0EF4644}" vid="{2A959623-6E5F-4060-A6EA-BB18D69B9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EDIT</Template>
  <TotalTime>506</TotalTime>
  <Words>1285</Words>
  <Application>Microsoft Office PowerPoint</Application>
  <PresentationFormat>Widescreen</PresentationFormat>
  <Paragraphs>124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Montserrat SemiBold</vt:lpstr>
      <vt:lpstr>Verdana</vt:lpstr>
      <vt:lpstr>Wingdings 3</vt:lpstr>
      <vt:lpstr>Purple EDIT</vt:lpstr>
      <vt:lpstr>Adventures in Speaking with Confidence</vt:lpstr>
      <vt:lpstr>Introducing a Speaker</vt:lpstr>
      <vt:lpstr>Introducing a Speaker</vt:lpstr>
      <vt:lpstr>Speaking with Confidence</vt:lpstr>
      <vt:lpstr>Speaking with Confidence</vt:lpstr>
      <vt:lpstr>Speaking with Confidence</vt:lpstr>
      <vt:lpstr>Stage and Podium Etiquette</vt:lpstr>
      <vt:lpstr>Let the Adventure Begin!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Levenhagen</dc:creator>
  <cp:lastModifiedBy>Kimberly Burdett</cp:lastModifiedBy>
  <cp:revision>28</cp:revision>
  <cp:lastPrinted>2023-06-19T16:09:48Z</cp:lastPrinted>
  <dcterms:created xsi:type="dcterms:W3CDTF">2021-11-12T19:55:56Z</dcterms:created>
  <dcterms:modified xsi:type="dcterms:W3CDTF">2023-06-19T16:09:56Z</dcterms:modified>
</cp:coreProperties>
</file>